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p:cViewPr varScale="1">
        <p:scale>
          <a:sx n="46" d="100"/>
          <a:sy n="46" d="100"/>
        </p:scale>
        <p:origin x="-475"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5FD8A1C-7F56-4002-B8A0-77C8BA1474C1}" type="datetimeFigureOut">
              <a:rPr lang="en-US"/>
              <a:pPr>
                <a:defRPr/>
              </a:pPr>
              <a:t>3/23/2013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35B5B47-0B6B-47C6-95A6-A27AEA0C6AAE}" type="slidenum">
              <a:rPr lang="en-US"/>
              <a:pPr>
                <a:defRPr/>
              </a:pPr>
              <a:t>‹#›</a:t>
            </a:fld>
            <a:endParaRPr lang="en-US"/>
          </a:p>
        </p:txBody>
      </p:sp>
    </p:spTree>
    <p:extLst>
      <p:ext uri="{BB962C8B-B14F-4D97-AF65-F5344CB8AC3E}">
        <p14:creationId xmlns:p14="http://schemas.microsoft.com/office/powerpoint/2010/main" val="2529417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S </a:t>
            </a: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C6E4423-2C34-44FD-8914-BFFCCF557E49}" type="slidenum">
              <a:rPr lang="en-US"/>
              <a:pPr fontAlgn="base">
                <a:spcBef>
                  <a:spcPct val="0"/>
                </a:spcBef>
                <a:spcAft>
                  <a:spcPct val="0"/>
                </a:spcAft>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5F92D43-F3CB-4B99-929D-C5C2B8CDDFE0}" type="datetimeFigureOut">
              <a:rPr lang="en-US"/>
              <a:pPr>
                <a:defRPr/>
              </a:pPr>
              <a:t>3/23/2013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20B676-73F1-4A43-9885-3AD5C3D0614A}" type="slidenum">
              <a:rPr lang="en-US"/>
              <a:pPr>
                <a:defRPr/>
              </a:pPr>
              <a:t>‹#›</a:t>
            </a:fld>
            <a:endParaRPr lang="en-US"/>
          </a:p>
        </p:txBody>
      </p:sp>
    </p:spTree>
    <p:extLst>
      <p:ext uri="{BB962C8B-B14F-4D97-AF65-F5344CB8AC3E}">
        <p14:creationId xmlns:p14="http://schemas.microsoft.com/office/powerpoint/2010/main" val="530838292"/>
      </p:ext>
    </p:extLst>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769859-35EF-4942-BE24-70E84353DD07}" type="datetimeFigureOut">
              <a:rPr lang="en-US"/>
              <a:pPr>
                <a:defRPr/>
              </a:pPr>
              <a:t>3/23/2013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023A49-566D-47A9-9308-2690F4C2C7A9}" type="slidenum">
              <a:rPr lang="en-US"/>
              <a:pPr>
                <a:defRPr/>
              </a:pPr>
              <a:t>‹#›</a:t>
            </a:fld>
            <a:endParaRPr lang="en-US"/>
          </a:p>
        </p:txBody>
      </p:sp>
    </p:spTree>
    <p:extLst>
      <p:ext uri="{BB962C8B-B14F-4D97-AF65-F5344CB8AC3E}">
        <p14:creationId xmlns:p14="http://schemas.microsoft.com/office/powerpoint/2010/main" val="1397058546"/>
      </p:ext>
    </p:extLst>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08CE39-765C-4E4E-A2A7-4591F626D8E6}" type="datetimeFigureOut">
              <a:rPr lang="en-US"/>
              <a:pPr>
                <a:defRPr/>
              </a:pPr>
              <a:t>3/23/2013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CAFAB5-5D75-408D-BCBD-FB960869B618}" type="slidenum">
              <a:rPr lang="en-US"/>
              <a:pPr>
                <a:defRPr/>
              </a:pPr>
              <a:t>‹#›</a:t>
            </a:fld>
            <a:endParaRPr lang="en-US"/>
          </a:p>
        </p:txBody>
      </p:sp>
    </p:spTree>
    <p:extLst>
      <p:ext uri="{BB962C8B-B14F-4D97-AF65-F5344CB8AC3E}">
        <p14:creationId xmlns:p14="http://schemas.microsoft.com/office/powerpoint/2010/main" val="611558409"/>
      </p:ext>
    </p:extLst>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249548-6ACC-4112-9F49-C50C6305F9AD}" type="datetimeFigureOut">
              <a:rPr lang="en-US"/>
              <a:pPr>
                <a:defRPr/>
              </a:pPr>
              <a:t>3/23/2013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746F55-3326-4E6E-868A-0C98C3006F41}" type="slidenum">
              <a:rPr lang="en-US"/>
              <a:pPr>
                <a:defRPr/>
              </a:pPr>
              <a:t>‹#›</a:t>
            </a:fld>
            <a:endParaRPr lang="en-US"/>
          </a:p>
        </p:txBody>
      </p:sp>
    </p:spTree>
    <p:extLst>
      <p:ext uri="{BB962C8B-B14F-4D97-AF65-F5344CB8AC3E}">
        <p14:creationId xmlns:p14="http://schemas.microsoft.com/office/powerpoint/2010/main" val="3312423218"/>
      </p:ext>
    </p:extLst>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7E8552D-DA13-496D-9186-17AA8E85D8C2}" type="datetimeFigureOut">
              <a:rPr lang="en-US"/>
              <a:pPr>
                <a:defRPr/>
              </a:pPr>
              <a:t>3/23/2013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174ABF-8D54-4983-8FC4-8B072718D054}" type="slidenum">
              <a:rPr lang="en-US"/>
              <a:pPr>
                <a:defRPr/>
              </a:pPr>
              <a:t>‹#›</a:t>
            </a:fld>
            <a:endParaRPr lang="en-US"/>
          </a:p>
        </p:txBody>
      </p:sp>
    </p:spTree>
    <p:extLst>
      <p:ext uri="{BB962C8B-B14F-4D97-AF65-F5344CB8AC3E}">
        <p14:creationId xmlns:p14="http://schemas.microsoft.com/office/powerpoint/2010/main" val="3050415710"/>
      </p:ext>
    </p:extLst>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50CD09D-92C8-4064-A7B8-C8C6ABA31503}" type="datetimeFigureOut">
              <a:rPr lang="en-US"/>
              <a:pPr>
                <a:defRPr/>
              </a:pPr>
              <a:t>3/23/2013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A87A9F-9CB6-46E2-A80C-C534988F6C3B}" type="slidenum">
              <a:rPr lang="en-US"/>
              <a:pPr>
                <a:defRPr/>
              </a:pPr>
              <a:t>‹#›</a:t>
            </a:fld>
            <a:endParaRPr lang="en-US"/>
          </a:p>
        </p:txBody>
      </p:sp>
    </p:spTree>
    <p:extLst>
      <p:ext uri="{BB962C8B-B14F-4D97-AF65-F5344CB8AC3E}">
        <p14:creationId xmlns:p14="http://schemas.microsoft.com/office/powerpoint/2010/main" val="1010305315"/>
      </p:ext>
    </p:extLst>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766AE17-9105-4EC2-B732-1A851604B93B}" type="datetimeFigureOut">
              <a:rPr lang="en-US"/>
              <a:pPr>
                <a:defRPr/>
              </a:pPr>
              <a:t>3/23/2013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E6C66AE-0C87-4145-B4C2-A5CA57BBB7C5}" type="slidenum">
              <a:rPr lang="en-US"/>
              <a:pPr>
                <a:defRPr/>
              </a:pPr>
              <a:t>‹#›</a:t>
            </a:fld>
            <a:endParaRPr lang="en-US"/>
          </a:p>
        </p:txBody>
      </p:sp>
    </p:spTree>
    <p:extLst>
      <p:ext uri="{BB962C8B-B14F-4D97-AF65-F5344CB8AC3E}">
        <p14:creationId xmlns:p14="http://schemas.microsoft.com/office/powerpoint/2010/main" val="2513377598"/>
      </p:ext>
    </p:extLst>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C052EC7-EAA7-41A5-9140-6F6A6A9CA14F}" type="datetimeFigureOut">
              <a:rPr lang="en-US"/>
              <a:pPr>
                <a:defRPr/>
              </a:pPr>
              <a:t>3/23/2013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B19DED5-7F5B-4786-A084-909FB8104699}" type="slidenum">
              <a:rPr lang="en-US"/>
              <a:pPr>
                <a:defRPr/>
              </a:pPr>
              <a:t>‹#›</a:t>
            </a:fld>
            <a:endParaRPr lang="en-US"/>
          </a:p>
        </p:txBody>
      </p:sp>
    </p:spTree>
    <p:extLst>
      <p:ext uri="{BB962C8B-B14F-4D97-AF65-F5344CB8AC3E}">
        <p14:creationId xmlns:p14="http://schemas.microsoft.com/office/powerpoint/2010/main" val="1707478754"/>
      </p:ext>
    </p:extLst>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DFAAC3-2BAA-41F9-AD45-F949DF175395}" type="datetimeFigureOut">
              <a:rPr lang="en-US"/>
              <a:pPr>
                <a:defRPr/>
              </a:pPr>
              <a:t>3/23/2013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AC5D1EF-CC44-47E9-A75D-AADED0CD6569}" type="slidenum">
              <a:rPr lang="en-US"/>
              <a:pPr>
                <a:defRPr/>
              </a:pPr>
              <a:t>‹#›</a:t>
            </a:fld>
            <a:endParaRPr lang="en-US"/>
          </a:p>
        </p:txBody>
      </p:sp>
    </p:spTree>
    <p:extLst>
      <p:ext uri="{BB962C8B-B14F-4D97-AF65-F5344CB8AC3E}">
        <p14:creationId xmlns:p14="http://schemas.microsoft.com/office/powerpoint/2010/main" val="2804095050"/>
      </p:ext>
    </p:extLst>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183B6F9-EE38-404F-9D9B-9FBBDB3B4CB1}" type="datetimeFigureOut">
              <a:rPr lang="en-US"/>
              <a:pPr>
                <a:defRPr/>
              </a:pPr>
              <a:t>3/23/2013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5BD3AD-E558-41FE-A507-77E91828A2C5}" type="slidenum">
              <a:rPr lang="en-US"/>
              <a:pPr>
                <a:defRPr/>
              </a:pPr>
              <a:t>‹#›</a:t>
            </a:fld>
            <a:endParaRPr lang="en-US"/>
          </a:p>
        </p:txBody>
      </p:sp>
    </p:spTree>
    <p:extLst>
      <p:ext uri="{BB962C8B-B14F-4D97-AF65-F5344CB8AC3E}">
        <p14:creationId xmlns:p14="http://schemas.microsoft.com/office/powerpoint/2010/main" val="4109046909"/>
      </p:ext>
    </p:extLst>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A273451-36B4-4A34-ABCA-9E818062637D}" type="datetimeFigureOut">
              <a:rPr lang="en-US"/>
              <a:pPr>
                <a:defRPr/>
              </a:pPr>
              <a:t>3/23/2013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3D666B-C655-435E-9775-891D94B21940}" type="slidenum">
              <a:rPr lang="en-US"/>
              <a:pPr>
                <a:defRPr/>
              </a:pPr>
              <a:t>‹#›</a:t>
            </a:fld>
            <a:endParaRPr lang="en-US"/>
          </a:p>
        </p:txBody>
      </p:sp>
    </p:spTree>
    <p:extLst>
      <p:ext uri="{BB962C8B-B14F-4D97-AF65-F5344CB8AC3E}">
        <p14:creationId xmlns:p14="http://schemas.microsoft.com/office/powerpoint/2010/main" val="841893740"/>
      </p:ext>
    </p:extLst>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5BC8025-9A51-4F94-A25A-D8DC80141262}" type="datetimeFigureOut">
              <a:rPr lang="en-US"/>
              <a:pPr>
                <a:defRPr/>
              </a:pPr>
              <a:t>3/23/2013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0E4D5FD-4D90-4ECE-AC19-FC7CD2E6E9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edg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C:\Users\Public\Music\Sample%20Music\Kalimba.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676400"/>
            <a:ext cx="7772400" cy="1470025"/>
          </a:xfrm>
        </p:spPr>
        <p:txBody>
          <a:bodyPr rtlCol="0">
            <a:normAutofit/>
          </a:bodyPr>
          <a:lstStyle/>
          <a:p>
            <a:pPr fontAlgn="auto">
              <a:spcAft>
                <a:spcPts val="0"/>
              </a:spcAft>
              <a:defRPr/>
            </a:pPr>
            <a:r>
              <a:rPr lang="en-US" sz="5400" dirty="0" smtClean="0">
                <a:solidFill>
                  <a:srgbClr val="C00000"/>
                </a:solidFill>
                <a:effectLst>
                  <a:outerShdw blurRad="38100" dist="38100" dir="2700000" algn="tl">
                    <a:srgbClr val="000000">
                      <a:alpha val="43137"/>
                    </a:srgbClr>
                  </a:outerShdw>
                </a:effectLst>
                <a:latin typeface="Century" pitchFamily="18" charset="0"/>
                <a:ea typeface="Batang" pitchFamily="18" charset="-127"/>
                <a:cs typeface="Arabic Typesetting" pitchFamily="66" charset="-78"/>
              </a:rPr>
              <a:t>ISAAC MIZRAHI</a:t>
            </a:r>
            <a:endParaRPr lang="en-US" sz="5400" dirty="0">
              <a:solidFill>
                <a:srgbClr val="C00000"/>
              </a:solidFill>
              <a:effectLst>
                <a:outerShdw blurRad="38100" dist="38100" dir="2700000" algn="tl">
                  <a:srgbClr val="000000">
                    <a:alpha val="43137"/>
                  </a:srgbClr>
                </a:outerShdw>
              </a:effectLst>
              <a:latin typeface="Century" pitchFamily="18" charset="0"/>
              <a:ea typeface="Batang" pitchFamily="18" charset="-127"/>
              <a:cs typeface="Arabic Typesetting" pitchFamily="66" charset="-78"/>
            </a:endParaRPr>
          </a:p>
        </p:txBody>
      </p:sp>
      <p:sp>
        <p:nvSpPr>
          <p:cNvPr id="3" name="Subtitle 2"/>
          <p:cNvSpPr>
            <a:spLocks noGrp="1"/>
          </p:cNvSpPr>
          <p:nvPr>
            <p:ph type="subTitle" idx="1"/>
          </p:nvPr>
        </p:nvSpPr>
        <p:spPr>
          <a:xfrm>
            <a:off x="457200" y="5334000"/>
            <a:ext cx="1828800" cy="1219200"/>
          </a:xfrm>
        </p:spPr>
        <p:txBody>
          <a:bodyPr rtlCol="0">
            <a:normAutofit fontScale="62500" lnSpcReduction="20000"/>
          </a:bodyPr>
          <a:lstStyle/>
          <a:p>
            <a:pPr fontAlgn="auto">
              <a:spcAft>
                <a:spcPts val="0"/>
              </a:spcAft>
              <a:defRPr/>
            </a:pPr>
            <a:r>
              <a:rPr lang="en-US" dirty="0" smtClean="0"/>
              <a:t>By: Lucille </a:t>
            </a:r>
            <a:r>
              <a:rPr lang="en-US" dirty="0" err="1" smtClean="0"/>
              <a:t>Boco</a:t>
            </a:r>
            <a:endParaRPr lang="en-US" dirty="0" smtClean="0"/>
          </a:p>
          <a:p>
            <a:pPr fontAlgn="auto">
              <a:spcAft>
                <a:spcPts val="0"/>
              </a:spcAft>
              <a:defRPr/>
            </a:pPr>
            <a:r>
              <a:rPr lang="en-US" dirty="0" smtClean="0"/>
              <a:t>Mrs. </a:t>
            </a:r>
            <a:r>
              <a:rPr lang="en-US" dirty="0" err="1" smtClean="0"/>
              <a:t>Troyanos</a:t>
            </a:r>
            <a:r>
              <a:rPr lang="en-US" dirty="0" smtClean="0"/>
              <a:t> </a:t>
            </a:r>
          </a:p>
          <a:p>
            <a:pPr fontAlgn="auto">
              <a:spcAft>
                <a:spcPts val="0"/>
              </a:spcAft>
              <a:defRPr/>
            </a:pPr>
            <a:r>
              <a:rPr lang="en-US" dirty="0" smtClean="0"/>
              <a:t>Fashion Design </a:t>
            </a:r>
            <a:endParaRPr lang="en-US" dirty="0"/>
          </a:p>
        </p:txBody>
      </p:sp>
      <p:pic>
        <p:nvPicPr>
          <p:cNvPr id="4" name="Kalimba.mp3">
            <a:hlinkClick r:id="" action="ppaction://media"/>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6868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repeatCount="indefinite"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endParaRPr lang="en-US" smtClean="0"/>
          </a:p>
        </p:txBody>
      </p:sp>
      <p:sp>
        <p:nvSpPr>
          <p:cNvPr id="24578" name="Content Placeholder 2"/>
          <p:cNvSpPr>
            <a:spLocks noGrp="1"/>
          </p:cNvSpPr>
          <p:nvPr>
            <p:ph idx="1"/>
          </p:nvPr>
        </p:nvSpPr>
        <p:spPr/>
        <p:txBody>
          <a:bodyPr/>
          <a:lstStyle/>
          <a:p>
            <a:endParaRPr lang="en-US" smtClean="0"/>
          </a:p>
        </p:txBody>
      </p:sp>
      <p:pic>
        <p:nvPicPr>
          <p:cNvPr id="245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04800"/>
            <a:ext cx="353218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4510088"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0"/>
            <a:ext cx="8229600" cy="1143000"/>
          </a:xfrm>
        </p:spPr>
        <p:txBody>
          <a:bodyPr/>
          <a:lstStyle/>
          <a:p>
            <a:r>
              <a:rPr lang="en-US" smtClean="0">
                <a:latin typeface="Bookman Old Style" pitchFamily="18" charset="0"/>
              </a:rPr>
              <a:t>Fashion Career II </a:t>
            </a:r>
          </a:p>
        </p:txBody>
      </p:sp>
      <p:sp>
        <p:nvSpPr>
          <p:cNvPr id="25602" name="Content Placeholder 2"/>
          <p:cNvSpPr>
            <a:spLocks noGrp="1"/>
          </p:cNvSpPr>
          <p:nvPr>
            <p:ph idx="1"/>
          </p:nvPr>
        </p:nvSpPr>
        <p:spPr>
          <a:xfrm>
            <a:off x="457200" y="1066800"/>
            <a:ext cx="8229600" cy="5334000"/>
          </a:xfrm>
        </p:spPr>
        <p:txBody>
          <a:bodyPr/>
          <a:lstStyle/>
          <a:p>
            <a:r>
              <a:rPr lang="en-US" smtClean="0"/>
              <a:t>After 1998, Mizrahi returned to the fashion world in 2002 when he began designing a fashion line for Target. This line included not only clothes but beddings, house wares and pet products. The line was a success. </a:t>
            </a:r>
          </a:p>
          <a:p>
            <a:r>
              <a:rPr lang="en-US" smtClean="0"/>
              <a:t>The sales made an estimate of $300 million and it introduced Mizrahi to mainstream America. The Target line ended in 2008 when Mizrahi joined Liz Claiborne. </a:t>
            </a:r>
          </a:p>
        </p:txBody>
      </p:sp>
    </p:spTree>
  </p:cSld>
  <p:clrMapOvr>
    <a:masterClrMapping/>
  </p:clrMapOvr>
  <p:transition spd="slow">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152400"/>
            <a:ext cx="8229600" cy="1143000"/>
          </a:xfrm>
        </p:spPr>
        <p:txBody>
          <a:bodyPr/>
          <a:lstStyle/>
          <a:p>
            <a:r>
              <a:rPr lang="en-US" smtClean="0">
                <a:latin typeface="Bookman Old Style" pitchFamily="18" charset="0"/>
              </a:rPr>
              <a:t>Fashion Career III </a:t>
            </a:r>
          </a:p>
        </p:txBody>
      </p:sp>
      <p:sp>
        <p:nvSpPr>
          <p:cNvPr id="3" name="Content Placeholder 2"/>
          <p:cNvSpPr>
            <a:spLocks noGrp="1"/>
          </p:cNvSpPr>
          <p:nvPr>
            <p:ph idx="1"/>
          </p:nvPr>
        </p:nvSpPr>
        <p:spPr>
          <a:xfrm>
            <a:off x="457200" y="1219200"/>
            <a:ext cx="8229600" cy="5181600"/>
          </a:xfrm>
        </p:spPr>
        <p:txBody>
          <a:bodyPr rtlCol="0">
            <a:normAutofit fontScale="92500"/>
          </a:bodyPr>
          <a:lstStyle/>
          <a:p>
            <a:pPr fontAlgn="auto">
              <a:spcAft>
                <a:spcPts val="0"/>
              </a:spcAft>
              <a:defRPr/>
            </a:pPr>
            <a:r>
              <a:rPr lang="en-US" dirty="0" smtClean="0"/>
              <a:t>The next company the Mizrahi joined is Liz Claiborne. </a:t>
            </a:r>
          </a:p>
          <a:p>
            <a:pPr fontAlgn="auto">
              <a:spcAft>
                <a:spcPts val="0"/>
              </a:spcAft>
              <a:defRPr/>
            </a:pPr>
            <a:r>
              <a:rPr lang="en-US" dirty="0" smtClean="0"/>
              <a:t>He only designed for Liz Claiborne for one year, from 2008 till 2009</a:t>
            </a:r>
          </a:p>
          <a:p>
            <a:pPr fontAlgn="auto">
              <a:spcAft>
                <a:spcPts val="0"/>
              </a:spcAft>
              <a:defRPr/>
            </a:pPr>
            <a:r>
              <a:rPr lang="en-US" dirty="0" smtClean="0"/>
              <a:t>The main reason is the failure for his line to launch. Although it was all over fashion magazine, the items in his line were very hard to find, and only certain stores carry any of his clothing.  </a:t>
            </a:r>
          </a:p>
          <a:p>
            <a:pPr fontAlgn="auto">
              <a:spcAft>
                <a:spcPts val="0"/>
              </a:spcAft>
              <a:defRPr/>
            </a:pPr>
            <a:r>
              <a:rPr lang="en-US" dirty="0" smtClean="0"/>
              <a:t>Liz Claiborne is also rumored to be bankrupted since the closing of its site. </a:t>
            </a:r>
            <a:endParaRPr lang="en-US" dirty="0"/>
          </a:p>
        </p:txBody>
      </p:sp>
    </p:spTree>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0"/>
            <a:ext cx="8229600" cy="1143000"/>
          </a:xfrm>
        </p:spPr>
        <p:txBody>
          <a:bodyPr/>
          <a:lstStyle/>
          <a:p>
            <a:r>
              <a:rPr lang="en-US" smtClean="0">
                <a:latin typeface="Bookman Old Style" pitchFamily="18" charset="0"/>
              </a:rPr>
              <a:t>Mizrahi’s Design </a:t>
            </a:r>
          </a:p>
        </p:txBody>
      </p:sp>
      <p:sp>
        <p:nvSpPr>
          <p:cNvPr id="27650" name="Content Placeholder 2"/>
          <p:cNvSpPr>
            <a:spLocks noGrp="1"/>
          </p:cNvSpPr>
          <p:nvPr>
            <p:ph idx="1"/>
          </p:nvPr>
        </p:nvSpPr>
        <p:spPr>
          <a:xfrm>
            <a:off x="457200" y="1143000"/>
            <a:ext cx="8229600" cy="5486400"/>
          </a:xfrm>
        </p:spPr>
        <p:txBody>
          <a:bodyPr/>
          <a:lstStyle/>
          <a:p>
            <a:r>
              <a:rPr lang="en-US" smtClean="0"/>
              <a:t>As explained, Mizrahi is known for having “good and bad years.” This is mainly due to his fickleness in design. Every season he had a different line of design and style. </a:t>
            </a:r>
          </a:p>
          <a:p>
            <a:r>
              <a:rPr lang="en-US" smtClean="0"/>
              <a:t>The style of his clothes are not flamboyant, and tend to be simplistic and elegant at the same time. </a:t>
            </a:r>
          </a:p>
          <a:p>
            <a:r>
              <a:rPr lang="en-US" smtClean="0"/>
              <a:t>He also designed for movies and theater.  His famous for being one the first lady Michelle Obama’s fashion designer. </a:t>
            </a:r>
          </a:p>
        </p:txBody>
      </p:sp>
    </p:spTree>
  </p:cSld>
  <p:clrMapOvr>
    <a:masterClrMapping/>
  </p:clrMapOvr>
  <p:transition spd="slow">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endParaRPr lang="en-US" smtClean="0"/>
          </a:p>
        </p:txBody>
      </p:sp>
      <p:pic>
        <p:nvPicPr>
          <p:cNvPr id="286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419600" y="609600"/>
            <a:ext cx="4419600" cy="5257800"/>
          </a:xfrm>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
            <a:ext cx="3810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0"/>
            <a:ext cx="8229600" cy="1143000"/>
          </a:xfrm>
        </p:spPr>
        <p:txBody>
          <a:bodyPr/>
          <a:lstStyle/>
          <a:p>
            <a:r>
              <a:rPr lang="en-US" smtClean="0">
                <a:latin typeface="Bookman Old Style" pitchFamily="18" charset="0"/>
              </a:rPr>
              <a:t>Awards and Shows  </a:t>
            </a:r>
          </a:p>
        </p:txBody>
      </p:sp>
      <p:sp>
        <p:nvSpPr>
          <p:cNvPr id="29698" name="Content Placeholder 2"/>
          <p:cNvSpPr>
            <a:spLocks noGrp="1"/>
          </p:cNvSpPr>
          <p:nvPr>
            <p:ph idx="1"/>
          </p:nvPr>
        </p:nvSpPr>
        <p:spPr>
          <a:xfrm>
            <a:off x="457200" y="1143000"/>
            <a:ext cx="8229600" cy="5334000"/>
          </a:xfrm>
        </p:spPr>
        <p:txBody>
          <a:bodyPr/>
          <a:lstStyle/>
          <a:p>
            <a:r>
              <a:rPr lang="en-US" smtClean="0"/>
              <a:t>He won four CDFA awards. </a:t>
            </a:r>
          </a:p>
          <a:p>
            <a:r>
              <a:rPr lang="en-US" smtClean="0"/>
              <a:t>Drama Desk Award for Women. </a:t>
            </a:r>
          </a:p>
          <a:p>
            <a:r>
              <a:rPr lang="en-US" smtClean="0"/>
              <a:t>Mizrahi appeared in many shows such as Opera, Sex and the City, and Ugly Betty, and Celebrity Jeopardy. </a:t>
            </a:r>
          </a:p>
          <a:p>
            <a:r>
              <a:rPr lang="en-US" smtClean="0"/>
              <a:t>He also made a documentary called Unzipped, a Broadway show called Lez Mizrahi, a book called </a:t>
            </a:r>
            <a:r>
              <a:rPr lang="en-US" i="1" smtClean="0"/>
              <a:t>How to Have Style</a:t>
            </a:r>
            <a:r>
              <a:rPr lang="en-US" smtClean="0"/>
              <a:t>, and a  comic book called </a:t>
            </a:r>
            <a:r>
              <a:rPr lang="en-US" i="1" smtClean="0"/>
              <a:t>The Adventures of Sandee the Supermodel . </a:t>
            </a:r>
          </a:p>
        </p:txBody>
      </p:sp>
    </p:spTree>
  </p:cSld>
  <p:clrMapOvr>
    <a:masterClrMapping/>
  </p:clrMapOvr>
  <p:transition spd="slow">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fontAlgn="auto">
              <a:spcAft>
                <a:spcPts val="0"/>
              </a:spcAft>
              <a:buFont typeface="Arial" pitchFamily="34" charset="0"/>
              <a:buNone/>
              <a:defRPr/>
            </a:pPr>
            <a:r>
              <a:rPr lang="en-US" dirty="0" smtClean="0"/>
              <a:t>                                        </a:t>
            </a:r>
          </a:p>
          <a:p>
            <a:pPr fontAlgn="auto">
              <a:spcAft>
                <a:spcPts val="0"/>
              </a:spcAft>
              <a:buFont typeface="Arial" pitchFamily="34" charset="0"/>
              <a:buNone/>
              <a:defRPr/>
            </a:pPr>
            <a:endParaRPr lang="en-US" dirty="0" smtClean="0"/>
          </a:p>
          <a:p>
            <a:pPr lvl="6">
              <a:buFont typeface="Arial" pitchFamily="34" charset="0"/>
              <a:buNone/>
              <a:defRPr/>
            </a:pPr>
            <a:r>
              <a:rPr lang="en-US" sz="8400" dirty="0" smtClean="0">
                <a:latin typeface="Bookman Old Style" pitchFamily="18" charset="0"/>
              </a:rPr>
              <a:t>~Fin </a:t>
            </a:r>
            <a:endParaRPr lang="en-US" sz="8400" dirty="0">
              <a:latin typeface="Bookman Old Style" pitchFamily="18" charset="0"/>
            </a:endParaRPr>
          </a:p>
        </p:txBody>
      </p:sp>
    </p:spTree>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152400"/>
            <a:ext cx="8229600" cy="1143000"/>
          </a:xfrm>
        </p:spPr>
        <p:txBody>
          <a:bodyPr/>
          <a:lstStyle/>
          <a:p>
            <a:r>
              <a:rPr lang="en-US" smtClean="0">
                <a:solidFill>
                  <a:srgbClr val="C00000"/>
                </a:solidFill>
                <a:latin typeface="Batang" pitchFamily="18" charset="-127"/>
                <a:ea typeface="Batang" pitchFamily="18" charset="-127"/>
              </a:rPr>
              <a:t>Who is He? </a:t>
            </a:r>
          </a:p>
        </p:txBody>
      </p:sp>
      <p:sp>
        <p:nvSpPr>
          <p:cNvPr id="5" name="Content Placeholder 4"/>
          <p:cNvSpPr>
            <a:spLocks noGrp="1"/>
          </p:cNvSpPr>
          <p:nvPr>
            <p:ph sz="half" idx="2"/>
          </p:nvPr>
        </p:nvSpPr>
        <p:spPr>
          <a:xfrm>
            <a:off x="457200" y="1219200"/>
            <a:ext cx="5029200" cy="5334000"/>
          </a:xfrm>
        </p:spPr>
        <p:txBody>
          <a:bodyPr rtlCol="0">
            <a:normAutofit lnSpcReduction="10000"/>
          </a:bodyPr>
          <a:lstStyle/>
          <a:p>
            <a:pPr fontAlgn="auto">
              <a:spcAft>
                <a:spcPts val="0"/>
              </a:spcAft>
              <a:defRPr/>
            </a:pPr>
            <a:r>
              <a:rPr lang="en-US" dirty="0" smtClean="0"/>
              <a:t>Isaac is a famous fashion designer that made several famous fashion lines.</a:t>
            </a:r>
          </a:p>
          <a:p>
            <a:pPr fontAlgn="auto">
              <a:spcAft>
                <a:spcPts val="0"/>
              </a:spcAft>
              <a:defRPr/>
            </a:pPr>
            <a:r>
              <a:rPr lang="en-US" dirty="0" smtClean="0"/>
              <a:t>He was known for designing for Target, Liz Claiborne, and even for the first Lady Michelle Obama. </a:t>
            </a:r>
          </a:p>
          <a:p>
            <a:pPr fontAlgn="auto">
              <a:spcAft>
                <a:spcPts val="0"/>
              </a:spcAft>
              <a:defRPr/>
            </a:pPr>
            <a:r>
              <a:rPr lang="en-US" dirty="0" smtClean="0"/>
              <a:t>Nowadays Isaac could be seen on many talk shows including Ellen, and </a:t>
            </a:r>
            <a:r>
              <a:rPr lang="en-US" dirty="0" err="1" smtClean="0"/>
              <a:t>Opra</a:t>
            </a:r>
            <a:r>
              <a:rPr lang="en-US" dirty="0" smtClean="0"/>
              <a:t> and made clothe for shows like Sex in the City. </a:t>
            </a:r>
            <a:endParaRPr lang="en-US" dirty="0"/>
          </a:p>
        </p:txBody>
      </p:sp>
      <p:pic>
        <p:nvPicPr>
          <p:cNvPr id="4" name="Content Placeholder 3" descr="fashion pic 2.jpg"/>
          <p:cNvPicPr>
            <a:picLocks noGrp="1" noChangeAspect="1"/>
          </p:cNvPicPr>
          <p:nvPr>
            <p:ph sz="half" idx="1"/>
          </p:nvPr>
        </p:nvPicPr>
        <p:blipFill>
          <a:blip r:embed="rId2" cstate="print"/>
          <a:stretch>
            <a:fillRect/>
          </a:stretch>
        </p:blipFill>
        <p:spPr>
          <a:xfrm>
            <a:off x="6019800" y="1524000"/>
            <a:ext cx="2857500" cy="4067175"/>
          </a:xfrm>
          <a:prstGeom prst="roundRect">
            <a:avLst>
              <a:gd name="adj" fmla="val 8594"/>
            </a:avLst>
          </a:prstGeom>
          <a:effectLst>
            <a:outerShdw blurRad="76200" dir="13500000" sy="23000" kx="1200000" algn="br" rotWithShape="0">
              <a:prstClr val="black">
                <a:alpha val="20000"/>
              </a:prstClr>
            </a:outerShdw>
            <a:reflection blurRad="12700" stA="38000" endPos="28000" dist="5000" dir="5400000" sy="-100000" algn="bl" rotWithShape="0"/>
          </a:effectLst>
          <a:scene3d>
            <a:camera prst="isometricOffAxis2Left"/>
            <a:lightRig rig="flood" dir="t">
              <a:rot lat="0" lon="0" rev="13800000"/>
            </a:lightRig>
          </a:scene3d>
          <a:sp3d extrusionH="107950" prstMaterial="plastic">
            <a:bevelB/>
          </a:sp3d>
        </p:spPr>
        <p:style>
          <a:lnRef idx="0">
            <a:scrgbClr r="0" g="0" b="0"/>
          </a:lnRef>
          <a:fillRef idx="1001">
            <a:schemeClr val="dk1"/>
          </a:fillRef>
          <a:effectRef idx="0">
            <a:scrgbClr r="0" g="0" b="0"/>
          </a:effectRef>
          <a:fontRef idx="major"/>
        </p:style>
      </p:pic>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22863" y="533400"/>
            <a:ext cx="4021137" cy="5857875"/>
          </a:xfrm>
        </p:spPr>
      </p:pic>
      <p:pic>
        <p:nvPicPr>
          <p:cNvPr id="16387"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533400"/>
            <a:ext cx="5249863" cy="5734050"/>
          </a:xfrm>
        </p:spPr>
      </p:pic>
      <p:sp>
        <p:nvSpPr>
          <p:cNvPr id="2" name="Title 1"/>
          <p:cNvSpPr>
            <a:spLocks noGrp="1"/>
          </p:cNvSpPr>
          <p:nvPr>
            <p:ph type="title"/>
          </p:nvPr>
        </p:nvSpPr>
        <p:spPr>
          <a:xfrm rot="19979124">
            <a:off x="17463" y="1995488"/>
            <a:ext cx="9221787" cy="1798637"/>
          </a:xfrm>
        </p:spPr>
        <p:txBody>
          <a:bodyPr rtlCol="0">
            <a:normAutofit/>
          </a:bodyPr>
          <a:lstStyle/>
          <a:p>
            <a:pPr fontAlgn="auto">
              <a:spcAft>
                <a:spcPts val="0"/>
              </a:spcAft>
              <a:defRPr/>
            </a:pPr>
            <a:r>
              <a:rPr lang="en-US" sz="7200" dirty="0" smtClean="0">
                <a:solidFill>
                  <a:schemeClr val="tx1">
                    <a:lumMod val="95000"/>
                    <a:lumOff val="5000"/>
                  </a:schemeClr>
                </a:solidFill>
                <a:latin typeface="Batang" pitchFamily="18" charset="-127"/>
                <a:ea typeface="Batang" pitchFamily="18" charset="-127"/>
              </a:rPr>
              <a:t>SKETCHES</a:t>
            </a:r>
            <a:endParaRPr lang="en-US" sz="7200" dirty="0">
              <a:solidFill>
                <a:schemeClr val="tx1">
                  <a:lumMod val="95000"/>
                  <a:lumOff val="5000"/>
                </a:schemeClr>
              </a:solidFill>
              <a:latin typeface="Batang" pitchFamily="18" charset="-127"/>
              <a:ea typeface="Batang" pitchFamily="18" charset="-127"/>
            </a:endParaRPr>
          </a:p>
        </p:txBody>
      </p:sp>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4"/>
          <p:cNvSpPr>
            <a:spLocks noGrp="1"/>
          </p:cNvSpPr>
          <p:nvPr>
            <p:ph type="title"/>
          </p:nvPr>
        </p:nvSpPr>
        <p:spPr/>
        <p:txBody>
          <a:bodyPr/>
          <a:lstStyle/>
          <a:p>
            <a:r>
              <a:rPr lang="en-US" smtClean="0">
                <a:latin typeface="Bookman Old Style" pitchFamily="18" charset="0"/>
              </a:rPr>
              <a:t>The Beginnings </a:t>
            </a:r>
          </a:p>
        </p:txBody>
      </p:sp>
      <p:sp>
        <p:nvSpPr>
          <p:cNvPr id="17410" name="Content Placeholder 5"/>
          <p:cNvSpPr>
            <a:spLocks noGrp="1"/>
          </p:cNvSpPr>
          <p:nvPr>
            <p:ph idx="1"/>
          </p:nvPr>
        </p:nvSpPr>
        <p:spPr>
          <a:xfrm>
            <a:off x="381000" y="1295400"/>
            <a:ext cx="8229600" cy="5334000"/>
          </a:xfrm>
        </p:spPr>
        <p:txBody>
          <a:bodyPr/>
          <a:lstStyle/>
          <a:p>
            <a:r>
              <a:rPr lang="en-US" smtClean="0"/>
              <a:t>Isaac was born October 14, 1961 in Brooklyn, New York. He came from an Egyptian Jewish Family who were Clothing Manufacturers. </a:t>
            </a:r>
          </a:p>
          <a:p>
            <a:r>
              <a:rPr lang="en-US" smtClean="0"/>
              <a:t>At a young age he was already interested in fashion. He would usually make clothes with his mother. </a:t>
            </a:r>
          </a:p>
          <a:p>
            <a:r>
              <a:rPr lang="en-US" smtClean="0"/>
              <a:t>At the age of 10 his father gave him his first sewing machine. At the age of 15 he launched his “first” launch known as IS New York with help from a family friend. </a:t>
            </a:r>
          </a:p>
        </p:txBody>
      </p:sp>
    </p:spTree>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152400"/>
            <a:ext cx="8229600" cy="1143000"/>
          </a:xfrm>
        </p:spPr>
        <p:txBody>
          <a:bodyPr/>
          <a:lstStyle/>
          <a:p>
            <a:r>
              <a:rPr lang="en-US" smtClean="0">
                <a:latin typeface="Bookman Old Style" pitchFamily="18" charset="0"/>
              </a:rPr>
              <a:t>Education</a:t>
            </a:r>
            <a:r>
              <a:rPr lang="en-US" smtClean="0"/>
              <a:t> </a:t>
            </a:r>
          </a:p>
        </p:txBody>
      </p:sp>
      <p:sp>
        <p:nvSpPr>
          <p:cNvPr id="18434" name="Content Placeholder 2"/>
          <p:cNvSpPr>
            <a:spLocks noGrp="1"/>
          </p:cNvSpPr>
          <p:nvPr>
            <p:ph idx="1"/>
          </p:nvPr>
        </p:nvSpPr>
        <p:spPr>
          <a:xfrm>
            <a:off x="457200" y="1295400"/>
            <a:ext cx="8229600" cy="4830763"/>
          </a:xfrm>
        </p:spPr>
        <p:txBody>
          <a:bodyPr/>
          <a:lstStyle/>
          <a:p>
            <a:r>
              <a:rPr lang="en-US" smtClean="0"/>
              <a:t>Isaac attended the Yeshivah of Flatbush. This school is a High School of Performing Arts. This school is a traditional Orthodox Jewish day school located in Brooklyn, New York. </a:t>
            </a:r>
          </a:p>
          <a:p>
            <a:r>
              <a:rPr lang="en-US" smtClean="0"/>
              <a:t>Isaac then went to Parsons’ School of Design. This school is an art design school located in Greenwich, New York. </a:t>
            </a:r>
          </a:p>
        </p:txBody>
      </p:sp>
    </p:spTree>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latin typeface="Bookman Old Style" pitchFamily="18" charset="0"/>
              </a:rPr>
              <a:t>How He Started </a:t>
            </a:r>
          </a:p>
        </p:txBody>
      </p:sp>
      <p:sp>
        <p:nvSpPr>
          <p:cNvPr id="3" name="Content Placeholder 2"/>
          <p:cNvSpPr>
            <a:spLocks noGrp="1"/>
          </p:cNvSpPr>
          <p:nvPr>
            <p:ph idx="1"/>
          </p:nvPr>
        </p:nvSpPr>
        <p:spPr>
          <a:xfrm>
            <a:off x="381000" y="1447800"/>
            <a:ext cx="8229600" cy="4953000"/>
          </a:xfrm>
        </p:spPr>
        <p:txBody>
          <a:bodyPr rtlCol="0">
            <a:normAutofit lnSpcReduction="10000"/>
          </a:bodyPr>
          <a:lstStyle/>
          <a:p>
            <a:pPr fontAlgn="auto">
              <a:spcAft>
                <a:spcPts val="0"/>
              </a:spcAft>
              <a:defRPr/>
            </a:pPr>
            <a:r>
              <a:rPr lang="en-US" dirty="0" smtClean="0"/>
              <a:t>Isaac first presented his first fashion design in 1987 for a trunk show in a New York Department store called Bergdorf Goodman. </a:t>
            </a:r>
          </a:p>
          <a:p>
            <a:pPr fontAlgn="auto">
              <a:spcAft>
                <a:spcPts val="0"/>
              </a:spcAft>
              <a:defRPr/>
            </a:pPr>
            <a:r>
              <a:rPr lang="en-US" dirty="0" smtClean="0"/>
              <a:t>This first start soon became a big hit, and many fashion industries placed bids on Mizrahi’s work.  His fashion style soon gained acclaim in the world. </a:t>
            </a:r>
          </a:p>
          <a:p>
            <a:pPr fontAlgn="auto">
              <a:spcAft>
                <a:spcPts val="0"/>
              </a:spcAft>
              <a:defRPr/>
            </a:pPr>
            <a:r>
              <a:rPr lang="en-US" dirty="0" smtClean="0"/>
              <a:t>In 1992, Chanel bought a portion of the company and continued to support Mizrahi and the company. </a:t>
            </a:r>
          </a:p>
          <a:p>
            <a:pPr fontAlgn="auto">
              <a:spcAft>
                <a:spcPts val="0"/>
              </a:spcAft>
              <a:defRPr/>
            </a:pPr>
            <a:endParaRPr lang="en-US" dirty="0"/>
          </a:p>
        </p:txBody>
      </p:sp>
    </p:spTree>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endParaRPr lang="en-US" smtClean="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403860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419600" y="762000"/>
            <a:ext cx="4525963" cy="4525963"/>
          </a:xfrm>
        </p:spPr>
      </p:pic>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124200"/>
            <a:ext cx="24765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152400"/>
            <a:ext cx="8229600" cy="1143000"/>
          </a:xfrm>
        </p:spPr>
        <p:txBody>
          <a:bodyPr/>
          <a:lstStyle/>
          <a:p>
            <a:r>
              <a:rPr lang="en-US" smtClean="0">
                <a:latin typeface="Bookman Old Style" pitchFamily="18" charset="0"/>
              </a:rPr>
              <a:t>His Fashion Path </a:t>
            </a:r>
          </a:p>
        </p:txBody>
      </p:sp>
      <p:sp>
        <p:nvSpPr>
          <p:cNvPr id="3" name="Content Placeholder 2"/>
          <p:cNvSpPr>
            <a:spLocks noGrp="1"/>
          </p:cNvSpPr>
          <p:nvPr>
            <p:ph idx="1"/>
          </p:nvPr>
        </p:nvSpPr>
        <p:spPr>
          <a:xfrm>
            <a:off x="457200" y="1295400"/>
            <a:ext cx="8229600" cy="4953000"/>
          </a:xfrm>
        </p:spPr>
        <p:txBody>
          <a:bodyPr rtlCol="0">
            <a:normAutofit lnSpcReduction="10000"/>
          </a:bodyPr>
          <a:lstStyle/>
          <a:p>
            <a:pPr fontAlgn="auto">
              <a:spcAft>
                <a:spcPts val="0"/>
              </a:spcAft>
              <a:defRPr/>
            </a:pPr>
            <a:r>
              <a:rPr lang="en-US" dirty="0" smtClean="0"/>
              <a:t>Isaac is known for being fickle in fashion designs. Every season he change his fashion design, making it hard for him to create his own unique “ Mizrahi” look.</a:t>
            </a:r>
          </a:p>
          <a:p>
            <a:pPr fontAlgn="auto">
              <a:spcAft>
                <a:spcPts val="0"/>
              </a:spcAft>
              <a:defRPr/>
            </a:pPr>
            <a:r>
              <a:rPr lang="en-US" dirty="0" smtClean="0"/>
              <a:t>Even though Mizrahi’s company line made some money ( about $10-$20 million) it also lost some money.</a:t>
            </a:r>
          </a:p>
          <a:p>
            <a:pPr fontAlgn="auto">
              <a:spcAft>
                <a:spcPts val="0"/>
              </a:spcAft>
              <a:defRPr/>
            </a:pPr>
            <a:r>
              <a:rPr lang="en-US" dirty="0" smtClean="0"/>
              <a:t>In 1998 Chanel pulled back their financing, costing the company to close after the Fall 1998 collection. </a:t>
            </a:r>
            <a:endParaRPr lang="en-US" dirty="0"/>
          </a:p>
        </p:txBody>
      </p:sp>
    </p:spTree>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latin typeface="Bookman Old Style" pitchFamily="18" charset="0"/>
              </a:rPr>
              <a:t>Fashion Career I </a:t>
            </a:r>
          </a:p>
        </p:txBody>
      </p:sp>
      <p:sp>
        <p:nvSpPr>
          <p:cNvPr id="23554" name="Content Placeholder 2"/>
          <p:cNvSpPr>
            <a:spLocks noGrp="1"/>
          </p:cNvSpPr>
          <p:nvPr>
            <p:ph idx="1"/>
          </p:nvPr>
        </p:nvSpPr>
        <p:spPr/>
        <p:txBody>
          <a:bodyPr/>
          <a:lstStyle/>
          <a:p>
            <a:r>
              <a:rPr lang="en-US" smtClean="0"/>
              <a:t>Even though his first company failed, Mizrahi also made many famous lines for other companies. </a:t>
            </a:r>
          </a:p>
          <a:p>
            <a:r>
              <a:rPr lang="en-US" smtClean="0"/>
              <a:t>Mizrahi designed a line called ISC from 1995-1997. This label was meant to be cheap compared to the more expensive Mizrahi line. This project failed. </a:t>
            </a:r>
          </a:p>
        </p:txBody>
      </p:sp>
    </p:spTree>
  </p:cSld>
  <p:clrMapOvr>
    <a:masterClrMapping/>
  </p:clrMapOvr>
  <p:transition spd="slow">
    <p:wedg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730</Words>
  <Application>Microsoft Office PowerPoint</Application>
  <PresentationFormat>On-screen Show (4:3)</PresentationFormat>
  <Paragraphs>49</Paragraphs>
  <Slides>16</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Calibri</vt:lpstr>
      <vt:lpstr>Arial</vt:lpstr>
      <vt:lpstr>Century</vt:lpstr>
      <vt:lpstr>Batang</vt:lpstr>
      <vt:lpstr>Arabic Typesetting</vt:lpstr>
      <vt:lpstr>Bookman Old Style</vt:lpstr>
      <vt:lpstr>Office Theme</vt:lpstr>
      <vt:lpstr>ISAAC MIZRAHI</vt:lpstr>
      <vt:lpstr>Who is He? </vt:lpstr>
      <vt:lpstr>SKETCHES</vt:lpstr>
      <vt:lpstr>The Beginnings </vt:lpstr>
      <vt:lpstr>Education </vt:lpstr>
      <vt:lpstr>How He Started </vt:lpstr>
      <vt:lpstr>PowerPoint Presentation</vt:lpstr>
      <vt:lpstr>His Fashion Path </vt:lpstr>
      <vt:lpstr>Fashion Career I </vt:lpstr>
      <vt:lpstr>PowerPoint Presentation</vt:lpstr>
      <vt:lpstr>Fashion Career II </vt:lpstr>
      <vt:lpstr>Fashion Career III </vt:lpstr>
      <vt:lpstr>Mizrahi’s Design </vt:lpstr>
      <vt:lpstr>PowerPoint Presentation</vt:lpstr>
      <vt:lpstr>Awards and Shows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ISAAC MIZRAHI</dc:title>
  <dc:creator>Lappytop</dc:creator>
  <cp:lastModifiedBy>Owner</cp:lastModifiedBy>
  <cp:revision>14</cp:revision>
  <dcterms:created xsi:type="dcterms:W3CDTF">2010-04-28T14:02:59Z</dcterms:created>
  <dcterms:modified xsi:type="dcterms:W3CDTF">2013-03-23T22:46:52Z</dcterms:modified>
</cp:coreProperties>
</file>