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6" r:id="rId3"/>
    <p:sldId id="257" r:id="rId4"/>
    <p:sldId id="259" r:id="rId5"/>
    <p:sldId id="258" r:id="rId6"/>
    <p:sldId id="261" r:id="rId7"/>
    <p:sldId id="262" r:id="rId8"/>
    <p:sldId id="263" r:id="rId9"/>
    <p:sldId id="264" r:id="rId10"/>
    <p:sldId id="265" r:id="rId11"/>
    <p:sldId id="273" r:id="rId12"/>
    <p:sldId id="271" r:id="rId13"/>
    <p:sldId id="266" r:id="rId14"/>
    <p:sldId id="267" r:id="rId15"/>
    <p:sldId id="268" r:id="rId16"/>
    <p:sldId id="272"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49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557509-F7EF-48AE-8A0E-2166B70B8F80}" type="datetimeFigureOut">
              <a:rPr lang="en-US" smtClean="0"/>
              <a:t>10/12/2011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D2A30-CF6D-4731-80BF-30FCCDDBBDBF}" type="slidenum">
              <a:rPr lang="en-US" smtClean="0"/>
              <a:t>‹#›</a:t>
            </a:fld>
            <a:endParaRPr lang="en-US"/>
          </a:p>
        </p:txBody>
      </p:sp>
    </p:spTree>
    <p:extLst>
      <p:ext uri="{BB962C8B-B14F-4D97-AF65-F5344CB8AC3E}">
        <p14:creationId xmlns:p14="http://schemas.microsoft.com/office/powerpoint/2010/main" val="3990918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557509-F7EF-48AE-8A0E-2166B70B8F80}" type="datetimeFigureOut">
              <a:rPr lang="en-US" smtClean="0"/>
              <a:t>10/12/2011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D2A30-CF6D-4731-80BF-30FCCDDBBDBF}" type="slidenum">
              <a:rPr lang="en-US" smtClean="0"/>
              <a:t>‹#›</a:t>
            </a:fld>
            <a:endParaRPr lang="en-US"/>
          </a:p>
        </p:txBody>
      </p:sp>
    </p:spTree>
    <p:extLst>
      <p:ext uri="{BB962C8B-B14F-4D97-AF65-F5344CB8AC3E}">
        <p14:creationId xmlns:p14="http://schemas.microsoft.com/office/powerpoint/2010/main" val="2466803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557509-F7EF-48AE-8A0E-2166B70B8F80}" type="datetimeFigureOut">
              <a:rPr lang="en-US" smtClean="0"/>
              <a:t>10/12/2011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D2A30-CF6D-4731-80BF-30FCCDDBBDBF}" type="slidenum">
              <a:rPr lang="en-US" smtClean="0"/>
              <a:t>‹#›</a:t>
            </a:fld>
            <a:endParaRPr lang="en-US"/>
          </a:p>
        </p:txBody>
      </p:sp>
    </p:spTree>
    <p:extLst>
      <p:ext uri="{BB962C8B-B14F-4D97-AF65-F5344CB8AC3E}">
        <p14:creationId xmlns:p14="http://schemas.microsoft.com/office/powerpoint/2010/main" val="2447418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557509-F7EF-48AE-8A0E-2166B70B8F80}" type="datetimeFigureOut">
              <a:rPr lang="en-US" smtClean="0"/>
              <a:t>10/12/2011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D2A30-CF6D-4731-80BF-30FCCDDBBDBF}" type="slidenum">
              <a:rPr lang="en-US" smtClean="0"/>
              <a:t>‹#›</a:t>
            </a:fld>
            <a:endParaRPr lang="en-US"/>
          </a:p>
        </p:txBody>
      </p:sp>
    </p:spTree>
    <p:extLst>
      <p:ext uri="{BB962C8B-B14F-4D97-AF65-F5344CB8AC3E}">
        <p14:creationId xmlns:p14="http://schemas.microsoft.com/office/powerpoint/2010/main" val="2054989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557509-F7EF-48AE-8A0E-2166B70B8F80}" type="datetimeFigureOut">
              <a:rPr lang="en-US" smtClean="0"/>
              <a:t>10/12/2011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D2A30-CF6D-4731-80BF-30FCCDDBBDBF}" type="slidenum">
              <a:rPr lang="en-US" smtClean="0"/>
              <a:t>‹#›</a:t>
            </a:fld>
            <a:endParaRPr lang="en-US"/>
          </a:p>
        </p:txBody>
      </p:sp>
    </p:spTree>
    <p:extLst>
      <p:ext uri="{BB962C8B-B14F-4D97-AF65-F5344CB8AC3E}">
        <p14:creationId xmlns:p14="http://schemas.microsoft.com/office/powerpoint/2010/main" val="1170784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557509-F7EF-48AE-8A0E-2166B70B8F80}" type="datetimeFigureOut">
              <a:rPr lang="en-US" smtClean="0"/>
              <a:t>10/12/2011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D2A30-CF6D-4731-80BF-30FCCDDBBDBF}" type="slidenum">
              <a:rPr lang="en-US" smtClean="0"/>
              <a:t>‹#›</a:t>
            </a:fld>
            <a:endParaRPr lang="en-US"/>
          </a:p>
        </p:txBody>
      </p:sp>
    </p:spTree>
    <p:extLst>
      <p:ext uri="{BB962C8B-B14F-4D97-AF65-F5344CB8AC3E}">
        <p14:creationId xmlns:p14="http://schemas.microsoft.com/office/powerpoint/2010/main" val="1303337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557509-F7EF-48AE-8A0E-2166B70B8F80}" type="datetimeFigureOut">
              <a:rPr lang="en-US" smtClean="0"/>
              <a:t>10/12/2011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0D2A30-CF6D-4731-80BF-30FCCDDBBDBF}" type="slidenum">
              <a:rPr lang="en-US" smtClean="0"/>
              <a:t>‹#›</a:t>
            </a:fld>
            <a:endParaRPr lang="en-US"/>
          </a:p>
        </p:txBody>
      </p:sp>
    </p:spTree>
    <p:extLst>
      <p:ext uri="{BB962C8B-B14F-4D97-AF65-F5344CB8AC3E}">
        <p14:creationId xmlns:p14="http://schemas.microsoft.com/office/powerpoint/2010/main" val="719657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557509-F7EF-48AE-8A0E-2166B70B8F80}" type="datetimeFigureOut">
              <a:rPr lang="en-US" smtClean="0"/>
              <a:t>10/12/2011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0D2A30-CF6D-4731-80BF-30FCCDDBBDBF}" type="slidenum">
              <a:rPr lang="en-US" smtClean="0"/>
              <a:t>‹#›</a:t>
            </a:fld>
            <a:endParaRPr lang="en-US"/>
          </a:p>
        </p:txBody>
      </p:sp>
    </p:spTree>
    <p:extLst>
      <p:ext uri="{BB962C8B-B14F-4D97-AF65-F5344CB8AC3E}">
        <p14:creationId xmlns:p14="http://schemas.microsoft.com/office/powerpoint/2010/main" val="3909942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57509-F7EF-48AE-8A0E-2166B70B8F80}" type="datetimeFigureOut">
              <a:rPr lang="en-US" smtClean="0"/>
              <a:t>10/12/2011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0D2A30-CF6D-4731-80BF-30FCCDDBBDBF}" type="slidenum">
              <a:rPr lang="en-US" smtClean="0"/>
              <a:t>‹#›</a:t>
            </a:fld>
            <a:endParaRPr lang="en-US"/>
          </a:p>
        </p:txBody>
      </p:sp>
    </p:spTree>
    <p:extLst>
      <p:ext uri="{BB962C8B-B14F-4D97-AF65-F5344CB8AC3E}">
        <p14:creationId xmlns:p14="http://schemas.microsoft.com/office/powerpoint/2010/main" val="3480553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557509-F7EF-48AE-8A0E-2166B70B8F80}" type="datetimeFigureOut">
              <a:rPr lang="en-US" smtClean="0"/>
              <a:t>10/12/2011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D2A30-CF6D-4731-80BF-30FCCDDBBDBF}" type="slidenum">
              <a:rPr lang="en-US" smtClean="0"/>
              <a:t>‹#›</a:t>
            </a:fld>
            <a:endParaRPr lang="en-US"/>
          </a:p>
        </p:txBody>
      </p:sp>
    </p:spTree>
    <p:extLst>
      <p:ext uri="{BB962C8B-B14F-4D97-AF65-F5344CB8AC3E}">
        <p14:creationId xmlns:p14="http://schemas.microsoft.com/office/powerpoint/2010/main" val="3396363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557509-F7EF-48AE-8A0E-2166B70B8F80}" type="datetimeFigureOut">
              <a:rPr lang="en-US" smtClean="0"/>
              <a:t>10/12/2011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D2A30-CF6D-4731-80BF-30FCCDDBBDBF}" type="slidenum">
              <a:rPr lang="en-US" smtClean="0"/>
              <a:t>‹#›</a:t>
            </a:fld>
            <a:endParaRPr lang="en-US"/>
          </a:p>
        </p:txBody>
      </p:sp>
    </p:spTree>
    <p:extLst>
      <p:ext uri="{BB962C8B-B14F-4D97-AF65-F5344CB8AC3E}">
        <p14:creationId xmlns:p14="http://schemas.microsoft.com/office/powerpoint/2010/main" val="889553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557509-F7EF-48AE-8A0E-2166B70B8F80}" type="datetimeFigureOut">
              <a:rPr lang="en-US" smtClean="0"/>
              <a:t>10/12/2011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0D2A30-CF6D-4731-80BF-30FCCDDBBDBF}" type="slidenum">
              <a:rPr lang="en-US" smtClean="0"/>
              <a:t>‹#›</a:t>
            </a:fld>
            <a:endParaRPr lang="en-US"/>
          </a:p>
        </p:txBody>
      </p:sp>
    </p:spTree>
    <p:extLst>
      <p:ext uri="{BB962C8B-B14F-4D97-AF65-F5344CB8AC3E}">
        <p14:creationId xmlns:p14="http://schemas.microsoft.com/office/powerpoint/2010/main" val="4282252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5344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4921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828800" y="5867400"/>
            <a:ext cx="5486400" cy="566738"/>
          </a:xfrm>
        </p:spPr>
        <p:txBody>
          <a:bodyPr>
            <a:normAutofit fontScale="90000"/>
          </a:bodyPr>
          <a:lstStyle/>
          <a:p>
            <a:r>
              <a:rPr lang="en-US" dirty="0" smtClean="0"/>
              <a:t/>
            </a:r>
            <a:br>
              <a:rPr lang="en-US" dirty="0" smtClean="0"/>
            </a:br>
            <a:r>
              <a:rPr lang="en-US" dirty="0"/>
              <a:t/>
            </a:r>
            <a:br>
              <a:rPr lang="en-US" dirty="0"/>
            </a:br>
            <a:r>
              <a:rPr lang="en-US" dirty="0" smtClean="0"/>
              <a:t>Michelangelo's </a:t>
            </a:r>
            <a:r>
              <a:rPr lang="en-US" i="1" dirty="0" smtClean="0"/>
              <a:t>Holy Family</a:t>
            </a:r>
            <a:r>
              <a:rPr lang="en-US" dirty="0" smtClean="0"/>
              <a:t> ...is notable for its positioning of the principal figures in alignment with a pentagram or golden star. </a:t>
            </a:r>
            <a:br>
              <a:rPr lang="en-US" dirty="0" smtClean="0"/>
            </a:br>
            <a:endParaRPr lang="en-US" dirty="0"/>
          </a:p>
        </p:txBody>
      </p:sp>
      <p:sp>
        <p:nvSpPr>
          <p:cNvPr id="13" name="Picture Placeholder 12"/>
          <p:cNvSpPr>
            <a:spLocks noGrp="1"/>
          </p:cNvSpPr>
          <p:nvPr>
            <p:ph type="pic" idx="1"/>
          </p:nvPr>
        </p:nvSpPr>
        <p:spPr>
          <a:xfrm>
            <a:off x="2362200" y="609600"/>
            <a:ext cx="4184228" cy="3965574"/>
          </a:xfrm>
        </p:spPr>
      </p:sp>
      <p:sp>
        <p:nvSpPr>
          <p:cNvPr id="8" name="Text Placeholder 7"/>
          <p:cNvSpPr>
            <a:spLocks noGrp="1"/>
          </p:cNvSpPr>
          <p:nvPr>
            <p:ph type="body" sz="half" idx="2"/>
          </p:nvPr>
        </p:nvSpPr>
        <p:spPr>
          <a:xfrm flipV="1">
            <a:off x="9677400" y="5486400"/>
            <a:ext cx="304800" cy="1066800"/>
          </a:xfrm>
        </p:spPr>
        <p:txBody>
          <a:bodyPr>
            <a:normAutofit/>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762000"/>
            <a:ext cx="4184228" cy="4353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3854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t>Raphael's </a:t>
            </a:r>
            <a:r>
              <a:rPr lang="en-US" sz="1800" i="1" dirty="0" err="1" smtClean="0"/>
              <a:t>Crucifixion</a:t>
            </a:r>
            <a:r>
              <a:rPr lang="en-US" sz="1800" dirty="0" err="1" smtClean="0"/>
              <a:t>is</a:t>
            </a:r>
            <a:r>
              <a:rPr lang="en-US" sz="1800" dirty="0" smtClean="0"/>
              <a:t> another well-known example. The principal figures outline a golden triangle .. which can be used to locate one of its underlying pentagrams.</a:t>
            </a:r>
            <a:endParaRPr lang="en-US" sz="1800" dirty="0"/>
          </a:p>
        </p:txBody>
      </p:sp>
      <p:sp>
        <p:nvSpPr>
          <p:cNvPr id="3" name="Content Placeholder 2"/>
          <p:cNvSpPr>
            <a:spLocks noGrp="1"/>
          </p:cNvSpPr>
          <p:nvPr>
            <p:ph idx="1"/>
          </p:nvPr>
        </p:nvSpPr>
        <p:spPr>
          <a:xfrm flipH="1">
            <a:off x="9525000" y="2743200"/>
            <a:ext cx="457200" cy="3382963"/>
          </a:xfrm>
        </p:spPr>
        <p:txBody>
          <a:bodyPr/>
          <a:lstStyle/>
          <a:p>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51869"/>
            <a:ext cx="2871788" cy="4965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9917" y="1351869"/>
            <a:ext cx="2831828" cy="489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0933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1800" dirty="0" smtClean="0"/>
              <a:t>This </a:t>
            </a:r>
            <a:r>
              <a:rPr lang="en-US" sz="1800" i="1" dirty="0" smtClean="0"/>
              <a:t>self-portrait</a:t>
            </a:r>
            <a:r>
              <a:rPr lang="en-US" sz="1800" dirty="0" smtClean="0"/>
              <a:t> by Rembrandt (1606-1669) is an example of triangular composition - holding together an intricate subject within three straight lines. The different lengths of the sides add a little variety. A perpendicular line from the apex of the triangle to the base would cut the base in golden section. </a:t>
            </a:r>
            <a:endParaRPr lang="en-US" sz="1800" dirty="0"/>
          </a:p>
        </p:txBody>
      </p:sp>
      <p:sp>
        <p:nvSpPr>
          <p:cNvPr id="5" name="Content Placeholder 4"/>
          <p:cNvSpPr>
            <a:spLocks noGrp="1"/>
          </p:cNvSpPr>
          <p:nvPr>
            <p:ph sz="half" idx="1"/>
          </p:nvPr>
        </p:nvSpPr>
        <p:spPr/>
        <p:txBody>
          <a:bodyPr/>
          <a:lstStyle/>
          <a:p>
            <a:endParaRPr lang="en-US" dirty="0"/>
          </a:p>
        </p:txBody>
      </p:sp>
      <p:sp>
        <p:nvSpPr>
          <p:cNvPr id="6" name="Content Placeholder 5"/>
          <p:cNvSpPr>
            <a:spLocks noGrp="1"/>
          </p:cNvSpPr>
          <p:nvPr>
            <p:ph sz="half" idx="2"/>
          </p:nvPr>
        </p:nvSpPr>
        <p:spPr/>
        <p:txBody>
          <a:bodyPr/>
          <a:lstStyle/>
          <a:p>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0" y="1676400"/>
            <a:ext cx="365125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76400"/>
            <a:ext cx="365125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4324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 English romantic artistic Joseph </a:t>
            </a:r>
            <a:r>
              <a:rPr lang="en-US" sz="2400" dirty="0" err="1" smtClean="0"/>
              <a:t>Mallord</a:t>
            </a:r>
            <a:r>
              <a:rPr lang="en-US" sz="2400" dirty="0" smtClean="0"/>
              <a:t> William Turner (1775-1851) is admired for his use of color and light.</a:t>
            </a:r>
            <a:endParaRPr lang="en-US" sz="2400" dirty="0"/>
          </a:p>
        </p:txBody>
      </p:sp>
      <p:sp>
        <p:nvSpPr>
          <p:cNvPr id="3" name="Content Placeholder 2"/>
          <p:cNvSpPr>
            <a:spLocks noGrp="1"/>
          </p:cNvSpPr>
          <p:nvPr>
            <p:ph idx="1"/>
          </p:nvPr>
        </p:nvSpPr>
        <p:spPr>
          <a:xfrm>
            <a:off x="2133599" y="5796914"/>
            <a:ext cx="5257801" cy="868363"/>
          </a:xfrm>
        </p:spPr>
        <p:txBody>
          <a:bodyPr>
            <a:normAutofit/>
          </a:bodyPr>
          <a:lstStyle/>
          <a:p>
            <a:r>
              <a:rPr lang="en-US" sz="1800" i="1" dirty="0" smtClean="0"/>
              <a:t>         </a:t>
            </a:r>
            <a:r>
              <a:rPr lang="en-US" sz="1800" i="1" dirty="0" err="1" smtClean="0"/>
              <a:t>Norham</a:t>
            </a:r>
            <a:r>
              <a:rPr lang="en-US" sz="1800" i="1" dirty="0" smtClean="0"/>
              <a:t> Castle at Sunrise</a:t>
            </a:r>
            <a:endParaRPr lang="en-US" sz="18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95400"/>
            <a:ext cx="6103747" cy="4501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171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Of particular interest are the geometric similarities in his various canvases, with their obvious golden subdivisions.</a:t>
            </a:r>
            <a:endParaRPr lang="en-US" sz="2000" dirty="0"/>
          </a:p>
        </p:txBody>
      </p:sp>
      <p:sp>
        <p:nvSpPr>
          <p:cNvPr id="3" name="Content Placeholder 2"/>
          <p:cNvSpPr>
            <a:spLocks noGrp="1"/>
          </p:cNvSpPr>
          <p:nvPr>
            <p:ph idx="1"/>
          </p:nvPr>
        </p:nvSpPr>
        <p:spPr>
          <a:xfrm>
            <a:off x="9906000" y="5791200"/>
            <a:ext cx="76200" cy="334963"/>
          </a:xfrm>
        </p:spPr>
        <p:txBody>
          <a:bodyPr>
            <a:normAutofit fontScale="55000" lnSpcReduction="20000"/>
          </a:bodyPr>
          <a:lstStyle/>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470569"/>
            <a:ext cx="3352800" cy="247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1314" y="3706914"/>
            <a:ext cx="3700686" cy="2757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5656" y="1276349"/>
            <a:ext cx="2993343" cy="2245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7787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According to one art expert, Seurat "attacked every canvas by the golden section". His Bathers has obvious golden subdivisions.</a:t>
            </a:r>
            <a:endParaRPr lang="en-US" sz="2000" dirty="0"/>
          </a:p>
        </p:txBody>
      </p:sp>
      <p:sp>
        <p:nvSpPr>
          <p:cNvPr id="3" name="Content Placeholder 2"/>
          <p:cNvSpPr>
            <a:spLocks noGrp="1"/>
          </p:cNvSpPr>
          <p:nvPr>
            <p:ph idx="1"/>
          </p:nvPr>
        </p:nvSpPr>
        <p:spPr/>
        <p:txBody>
          <a:bodyPr/>
          <a:lstStyle/>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45920"/>
            <a:ext cx="6828692"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0487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The 20th Century architect Le Corbusier (1887-1965) developed a scale of proportions which he called Le </a:t>
            </a:r>
            <a:r>
              <a:rPr lang="en-US" sz="2000" dirty="0" err="1" smtClean="0"/>
              <a:t>Modulor</a:t>
            </a:r>
            <a:r>
              <a:rPr lang="en-US" sz="2000" dirty="0" smtClean="0"/>
              <a:t>, based on a human body whose height is divided in golden section commencing at the navel.</a:t>
            </a:r>
            <a:endParaRPr lang="en-US" sz="2000" dirty="0"/>
          </a:p>
        </p:txBody>
      </p:sp>
      <p:sp>
        <p:nvSpPr>
          <p:cNvPr id="3" name="Content Placeholder 2"/>
          <p:cNvSpPr>
            <a:spLocks noGrp="1"/>
          </p:cNvSpPr>
          <p:nvPr>
            <p:ph idx="1"/>
          </p:nvPr>
        </p:nvSpPr>
        <p:spPr/>
        <p:txBody>
          <a:bodyPr/>
          <a:lstStyle/>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19250"/>
            <a:ext cx="678180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9156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
        <p:nvSpPr>
          <p:cNvPr id="6" name="Text Placeholder 5"/>
          <p:cNvSpPr>
            <a:spLocks noGrp="1"/>
          </p:cNvSpPr>
          <p:nvPr>
            <p:ph type="body" sz="half" idx="2"/>
          </p:nvPr>
        </p:nvSpPr>
        <p:spPr/>
        <p:txBody>
          <a:bodyPr>
            <a:noAutofit/>
          </a:bodyPr>
          <a:lstStyle/>
          <a:p>
            <a:r>
              <a:rPr lang="en-US" sz="2800" dirty="0" smtClean="0"/>
              <a:t>Today architects are still frequently using the golden section in their work. In the United Nations building, the ratio of width of the building compared with the height of every ten floors is golden.</a:t>
            </a:r>
            <a:endParaRPr lang="en-US" sz="28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3200" y="76200"/>
            <a:ext cx="4376549" cy="656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9709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701" y="0"/>
            <a:ext cx="8763000" cy="2819399"/>
          </a:xfrm>
        </p:spPr>
        <p:txBody>
          <a:bodyPr>
            <a:normAutofit/>
          </a:bodyPr>
          <a:lstStyle/>
          <a:p>
            <a:r>
              <a:rPr lang="en-US" sz="3100" dirty="0" smtClean="0"/>
              <a:t>The ancient Egyptians were the first to use mathematics in art. It seems almost certain that they ascribed magical properties to the golden section (golden ratio, divine proportion, phi) and used in the design of their great pyramids.</a:t>
            </a:r>
            <a:r>
              <a:rPr lang="en-US" dirty="0" smtClean="0"/>
              <a:t> </a:t>
            </a:r>
            <a:endParaRPr lang="en-US" dirty="0"/>
          </a:p>
        </p:txBody>
      </p:sp>
      <p:sp>
        <p:nvSpPr>
          <p:cNvPr id="3" name="Subtitle 2"/>
          <p:cNvSpPr>
            <a:spLocks noGrp="1"/>
          </p:cNvSpPr>
          <p:nvPr>
            <p:ph type="subTitle"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612824"/>
            <a:ext cx="5988802" cy="399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003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Autofit/>
          </a:bodyPr>
          <a:lstStyle/>
          <a:p>
            <a:r>
              <a:rPr lang="en-US" sz="2400" dirty="0" smtClean="0"/>
              <a:t>Pythagoras (560-480 BC), the Greek geometer, was especially interested in the golden section, and proved that it was the basis for the proportions of the human figure. He showed that the human body is built with each part in a definite golden proportion to all the other parts.</a:t>
            </a:r>
            <a:br>
              <a:rPr lang="en-US" sz="2400" dirty="0" smtClean="0"/>
            </a:br>
            <a:r>
              <a:rPr lang="en-US" sz="2400" dirty="0" smtClean="0"/>
              <a:t> </a:t>
            </a:r>
            <a:br>
              <a:rPr lang="en-US" sz="2400" dirty="0" smtClean="0"/>
            </a:br>
            <a:endParaRPr lang="en-US" sz="2400" dirty="0"/>
          </a:p>
        </p:txBody>
      </p:sp>
      <p:sp>
        <p:nvSpPr>
          <p:cNvPr id="3" name="Content Placeholder 2"/>
          <p:cNvSpPr>
            <a:spLocks noGrp="1"/>
          </p:cNvSpPr>
          <p:nvPr>
            <p:ph idx="1"/>
          </p:nvPr>
        </p:nvSpPr>
        <p:spPr>
          <a:xfrm>
            <a:off x="9525000" y="6019800"/>
            <a:ext cx="609600" cy="106363"/>
          </a:xfrm>
        </p:spPr>
        <p:txBody>
          <a:bodyPr>
            <a:normAutofit fontScale="25000" lnSpcReduction="20000"/>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86000"/>
            <a:ext cx="3200400" cy="3879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828800" y="6290846"/>
            <a:ext cx="4572000" cy="338554"/>
          </a:xfrm>
          <a:prstGeom prst="rect">
            <a:avLst/>
          </a:prstGeom>
        </p:spPr>
        <p:txBody>
          <a:bodyPr>
            <a:spAutoFit/>
          </a:bodyPr>
          <a:lstStyle/>
          <a:p>
            <a:r>
              <a:rPr lang="en-US" sz="1600" dirty="0" smtClean="0"/>
              <a:t>Pythagoras detail, from School of Athens by Raphael</a:t>
            </a:r>
            <a:endParaRPr lang="en-US" sz="1600" dirty="0"/>
          </a:p>
        </p:txBody>
      </p:sp>
    </p:spTree>
    <p:extLst>
      <p:ext uri="{BB962C8B-B14F-4D97-AF65-F5344CB8AC3E}">
        <p14:creationId xmlns:p14="http://schemas.microsoft.com/office/powerpoint/2010/main" val="307565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Autofit/>
          </a:bodyPr>
          <a:lstStyle/>
          <a:p>
            <a:r>
              <a:rPr lang="en-US" sz="2400" dirty="0" smtClean="0"/>
              <a:t>Pythagoras' discoveries of the proportions of the human figure had a tremendous effect on Greek art. Every part of their major buildings, down to the smallest detail of decoration, was constructed upon this proportion. </a:t>
            </a:r>
            <a:br>
              <a:rPr lang="en-US" sz="2400" dirty="0" smtClean="0"/>
            </a:br>
            <a:r>
              <a:rPr lang="en-US" sz="2400" dirty="0" smtClean="0"/>
              <a:t>  </a:t>
            </a:r>
            <a:r>
              <a:rPr lang="en-US" sz="2400" i="1" dirty="0" smtClean="0"/>
              <a:t>Acropolis, Athens</a:t>
            </a:r>
            <a:r>
              <a:rPr lang="en-US" sz="2400" dirty="0" smtClean="0"/>
              <a:t/>
            </a:r>
            <a:br>
              <a:rPr lang="en-US" sz="2400" dirty="0" smtClean="0"/>
            </a:br>
            <a:endParaRPr lang="en-US" sz="2400" dirty="0"/>
          </a:p>
        </p:txBody>
      </p:sp>
      <p:sp>
        <p:nvSpPr>
          <p:cNvPr id="3" name="Content Placeholder 2"/>
          <p:cNvSpPr>
            <a:spLocks noGrp="1"/>
          </p:cNvSpPr>
          <p:nvPr>
            <p:ph idx="1"/>
          </p:nvPr>
        </p:nvSpPr>
        <p:spPr>
          <a:xfrm>
            <a:off x="9829800" y="2357868"/>
            <a:ext cx="8229600" cy="4525963"/>
          </a:xfrm>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133600"/>
            <a:ext cx="59436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3241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smtClean="0"/>
              <a:t>The Parthenon was perhaps the best example of a mathematical approach to art. </a:t>
            </a:r>
            <a:br>
              <a:rPr lang="en-US" sz="2400" dirty="0" smtClean="0"/>
            </a:br>
            <a:r>
              <a:rPr lang="en-US" sz="2000" i="1" dirty="0" smtClean="0"/>
              <a:t>Parthenon, Acropolis, Athens</a:t>
            </a:r>
            <a:endParaRPr lang="en-US" sz="2400" dirty="0"/>
          </a:p>
        </p:txBody>
      </p:sp>
      <p:sp>
        <p:nvSpPr>
          <p:cNvPr id="5" name="Content Placeholder 4"/>
          <p:cNvSpPr>
            <a:spLocks noGrp="1"/>
          </p:cNvSpPr>
          <p:nvPr>
            <p:ph sz="half" idx="1"/>
          </p:nvPr>
        </p:nvSpPr>
        <p:spPr/>
        <p:txBody>
          <a:bodyPr>
            <a:normAutofit/>
          </a:bodyPr>
          <a:lstStyle/>
          <a:p>
            <a:r>
              <a:rPr lang="en-US" sz="2000" dirty="0" smtClean="0"/>
              <a:t>Once its ruined triangular pediment is restored, .the ancient temple fits almost precisely into a golden rectangle.</a:t>
            </a:r>
          </a:p>
          <a:p>
            <a:endParaRPr lang="en-US" sz="2000" dirty="0"/>
          </a:p>
        </p:txBody>
      </p:sp>
      <p:sp>
        <p:nvSpPr>
          <p:cNvPr id="6" name="Content Placeholder 5"/>
          <p:cNvSpPr>
            <a:spLocks noGrp="1"/>
          </p:cNvSpPr>
          <p:nvPr>
            <p:ph sz="half" idx="2"/>
          </p:nvPr>
        </p:nvSpPr>
        <p:spPr/>
        <p:txBody>
          <a:bodyPr>
            <a:normAutofit/>
          </a:bodyPr>
          <a:lstStyle/>
          <a:p>
            <a:r>
              <a:rPr lang="en-US" sz="2000" dirty="0" smtClean="0"/>
              <a:t>Further classic subdivisions of the rectangle align perfectly with major architectural features of the structure. </a:t>
            </a:r>
            <a:endParaRPr lang="en-U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048000"/>
            <a:ext cx="4088719" cy="253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68" y="3048000"/>
            <a:ext cx="4038532" cy="2507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5027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smtClean="0"/>
              <a:t>The Medieval builders of churches and cathedrals approached the design of their buildings in much the same way as the Greeks. A good geometric structure was their aim. Inside and out, their buildings were intricate constructions based on the golden section. </a:t>
            </a:r>
            <a:endParaRPr lang="en-US" sz="2000" dirty="0"/>
          </a:p>
        </p:txBody>
      </p:sp>
      <p:sp>
        <p:nvSpPr>
          <p:cNvPr id="5" name="Text Placeholder 4"/>
          <p:cNvSpPr>
            <a:spLocks noGrp="1"/>
          </p:cNvSpPr>
          <p:nvPr>
            <p:ph type="body" idx="1"/>
          </p:nvPr>
        </p:nvSpPr>
        <p:spPr/>
        <p:txBody>
          <a:bodyPr/>
          <a:lstStyle/>
          <a:p>
            <a:r>
              <a:rPr lang="en-US" i="1" dirty="0" smtClean="0"/>
              <a:t>Chartres Cathedral</a:t>
            </a:r>
            <a:endParaRPr lang="en-US" dirty="0"/>
          </a:p>
        </p:txBody>
      </p:sp>
      <p:sp>
        <p:nvSpPr>
          <p:cNvPr id="6" name="Content Placeholder 5"/>
          <p:cNvSpPr>
            <a:spLocks noGrp="1"/>
          </p:cNvSpPr>
          <p:nvPr>
            <p:ph sz="half" idx="2"/>
          </p:nvPr>
        </p:nvSpPr>
        <p:spPr/>
        <p:txBody>
          <a:bodyPr/>
          <a:lstStyle/>
          <a:p>
            <a:endParaRPr lang="en-US" dirty="0"/>
          </a:p>
        </p:txBody>
      </p:sp>
      <p:sp>
        <p:nvSpPr>
          <p:cNvPr id="7" name="Text Placeholder 6"/>
          <p:cNvSpPr>
            <a:spLocks noGrp="1"/>
          </p:cNvSpPr>
          <p:nvPr>
            <p:ph type="body" sz="quarter" idx="3"/>
          </p:nvPr>
        </p:nvSpPr>
        <p:spPr/>
        <p:txBody>
          <a:bodyPr>
            <a:normAutofit fontScale="92500" lnSpcReduction="20000"/>
          </a:bodyPr>
          <a:lstStyle/>
          <a:p>
            <a:r>
              <a:rPr lang="en-US" i="1" dirty="0" smtClean="0"/>
              <a:t>Rose Window, Chartres Cathedral</a:t>
            </a:r>
            <a:endParaRPr lang="en-US" dirty="0"/>
          </a:p>
        </p:txBody>
      </p:sp>
      <p:sp>
        <p:nvSpPr>
          <p:cNvPr id="8" name="Content Placeholder 7"/>
          <p:cNvSpPr>
            <a:spLocks noGrp="1"/>
          </p:cNvSpPr>
          <p:nvPr>
            <p:ph sz="quarter" idx="4"/>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286000"/>
            <a:ext cx="2578100"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846" y="2209800"/>
            <a:ext cx="2392554" cy="3911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146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i="1" dirty="0" smtClean="0"/>
              <a:t>Leonardo da Vinci</a:t>
            </a:r>
            <a:r>
              <a:rPr lang="en-US" sz="2000" dirty="0" smtClean="0"/>
              <a:t> (1451-1519). Leonardo had for a long time displayed an ardent interest in the mathematics of art and nature.</a:t>
            </a:r>
            <a:br>
              <a:rPr lang="en-US" sz="2000" dirty="0" smtClean="0"/>
            </a:br>
            <a:r>
              <a:rPr lang="en-US" sz="2000" dirty="0" smtClean="0"/>
              <a:t>He had earlier, like Pythagoras, made a close study of the human figure and had shown how all its different parts were related by the golden section. </a:t>
            </a:r>
            <a:endParaRPr lang="en-US" sz="2000" dirty="0"/>
          </a:p>
        </p:txBody>
      </p:sp>
      <p:sp>
        <p:nvSpPr>
          <p:cNvPr id="3" name="Content Placeholder 2"/>
          <p:cNvSpPr>
            <a:spLocks noGrp="1"/>
          </p:cNvSpPr>
          <p:nvPr>
            <p:ph idx="1"/>
          </p:nvPr>
        </p:nvSpPr>
        <p:spPr/>
        <p:txBody>
          <a:bodyPr>
            <a:normAutofit/>
          </a:bodyPr>
          <a:lstStyle/>
          <a:p>
            <a:r>
              <a:rPr lang="en-US" sz="2400" dirty="0" smtClean="0"/>
              <a:t>Study of Facial Proportions         </a:t>
            </a:r>
            <a:r>
              <a:rPr lang="en-US" sz="2400" i="1" dirty="0" smtClean="0"/>
              <a:t>Study of Human Proportions</a:t>
            </a:r>
            <a:endParaRPr lang="en-US"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00454"/>
            <a:ext cx="2905126" cy="358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1152" y="2362200"/>
            <a:ext cx="2761298"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7717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The golden rectangles in Da Vinci's Mona Lisa abound. Visit the web page Mona Lisa Applet to add golden rectangles interactively to his famous masterpiece.</a:t>
            </a:r>
            <a:endParaRPr lang="en-US" sz="2800" dirty="0"/>
          </a:p>
        </p:txBody>
      </p:sp>
      <p:sp>
        <p:nvSpPr>
          <p:cNvPr id="3" name="Content Placeholder 2"/>
          <p:cNvSpPr>
            <a:spLocks noGrp="1"/>
          </p:cNvSpPr>
          <p:nvPr>
            <p:ph idx="1"/>
          </p:nvPr>
        </p:nvSpPr>
        <p:spPr>
          <a:xfrm>
            <a:off x="9448800" y="5334000"/>
            <a:ext cx="762000" cy="792163"/>
          </a:xfrm>
        </p:spPr>
        <p:txBody>
          <a:bodyPr>
            <a:normAutofit/>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878724"/>
            <a:ext cx="2816014" cy="4369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6208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1800" dirty="0"/>
          </a:p>
        </p:txBody>
      </p:sp>
      <p:sp>
        <p:nvSpPr>
          <p:cNvPr id="4" name="Content Placeholder 3"/>
          <p:cNvSpPr>
            <a:spLocks noGrp="1"/>
          </p:cNvSpPr>
          <p:nvPr>
            <p:ph idx="1"/>
          </p:nvPr>
        </p:nvSpPr>
        <p:spPr>
          <a:xfrm flipH="1">
            <a:off x="9677400" y="2743200"/>
            <a:ext cx="152400" cy="3382963"/>
          </a:xfrm>
        </p:spPr>
        <p:txBody>
          <a:bodyPr/>
          <a:lstStyle/>
          <a:p>
            <a:endParaRPr lang="en-US" dirty="0"/>
          </a:p>
        </p:txBody>
      </p:sp>
      <p:sp>
        <p:nvSpPr>
          <p:cNvPr id="5" name="Text Placeholder 4"/>
          <p:cNvSpPr>
            <a:spLocks noGrp="1"/>
          </p:cNvSpPr>
          <p:nvPr>
            <p:ph type="body" sz="half" idx="2"/>
          </p:nvPr>
        </p:nvSpPr>
        <p:spPr/>
        <p:txBody>
          <a:bodyPr>
            <a:noAutofit/>
          </a:bodyPr>
          <a:lstStyle/>
          <a:p>
            <a:r>
              <a:rPr lang="en-US" sz="1800" dirty="0" smtClean="0"/>
              <a:t>Hacking back to classical themes and techniques for their inspiration, artists of the Renaissance like Michelangelo (1475-1564) and Raphael (1483-1530) once more began to construct their compositions on the golden ratio. The proportions of Michelangelo's David conform to the golden ratio from the location of the navel with respect to the height to the placement of the joints in the fingers. Visit the web page Florence and Human Proportion for more details.</a:t>
            </a:r>
            <a:endParaRPr lang="en-US" sz="18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066800"/>
            <a:ext cx="2224088" cy="4852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942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1407</TotalTime>
  <Words>609</Words>
  <Application>Microsoft Office PowerPoint</Application>
  <PresentationFormat>On-screen Show (4:3)</PresentationFormat>
  <Paragraphs>23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The ancient Egyptians were the first to use mathematics in art. It seems almost certain that they ascribed magical properties to the golden section (golden ratio, divine proportion, phi) and used in the design of their great pyramids. </vt:lpstr>
      <vt:lpstr>Pythagoras (560-480 BC), the Greek geometer, was especially interested in the golden section, and proved that it was the basis for the proportions of the human figure. He showed that the human body is built with each part in a definite golden proportion to all the other parts.   </vt:lpstr>
      <vt:lpstr>Pythagoras' discoveries of the proportions of the human figure had a tremendous effect on Greek art. Every part of their major buildings, down to the smallest detail of decoration, was constructed upon this proportion.    Acropolis, Athens </vt:lpstr>
      <vt:lpstr>The Parthenon was perhaps the best example of a mathematical approach to art.  Parthenon, Acropolis, Athens</vt:lpstr>
      <vt:lpstr>The Medieval builders of churches and cathedrals approached the design of their buildings in much the same way as the Greeks. A good geometric structure was their aim. Inside and out, their buildings were intricate constructions based on the golden section. </vt:lpstr>
      <vt:lpstr>Leonardo da Vinci (1451-1519). Leonardo had for a long time displayed an ardent interest in the mathematics of art and nature. He had earlier, like Pythagoras, made a close study of the human figure and had shown how all its different parts were related by the golden section. </vt:lpstr>
      <vt:lpstr>The golden rectangles in Da Vinci's Mona Lisa abound. Visit the web page Mona Lisa Applet to add golden rectangles interactively to his famous masterpiece.</vt:lpstr>
      <vt:lpstr>PowerPoint Presentation</vt:lpstr>
      <vt:lpstr>  Michelangelo's Holy Family ...is notable for its positioning of the principal figures in alignment with a pentagram or golden star.  </vt:lpstr>
      <vt:lpstr>Raphael's Crucifixionis another well-known example. The principal figures outline a golden triangle .. which can be used to locate one of its underlying pentagrams.</vt:lpstr>
      <vt:lpstr>This self-portrait by Rembrandt (1606-1669) is an example of triangular composition - holding together an intricate subject within three straight lines. The different lengths of the sides add a little variety. A perpendicular line from the apex of the triangle to the base would cut the base in golden section. </vt:lpstr>
      <vt:lpstr>The English romantic artistic Joseph Mallord William Turner (1775-1851) is admired for his use of color and light.</vt:lpstr>
      <vt:lpstr>Of particular interest are the geometric similarities in his various canvases, with their obvious golden subdivisions.</vt:lpstr>
      <vt:lpstr>According to one art expert, Seurat "attacked every canvas by the golden section". His Bathers has obvious golden subdivisions.</vt:lpstr>
      <vt:lpstr>The 20th Century architect Le Corbusier (1887-1965) developed a scale of proportions which he called Le Modulor, based on a human body whose height is divided in golden section commencing at the navel.</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10</cp:revision>
  <dcterms:created xsi:type="dcterms:W3CDTF">2011-10-13T01:22:08Z</dcterms:created>
  <dcterms:modified xsi:type="dcterms:W3CDTF">2011-10-14T00:49:17Z</dcterms:modified>
</cp:coreProperties>
</file>