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61" r:id="rId6"/>
    <p:sldId id="263" r:id="rId7"/>
    <p:sldId id="259" r:id="rId8"/>
    <p:sldId id="264" r:id="rId9"/>
    <p:sldId id="265" r:id="rId10"/>
    <p:sldId id="266" r:id="rId11"/>
    <p:sldId id="260" r:id="rId12"/>
    <p:sldId id="267" r:id="rId13"/>
    <p:sldId id="268" r:id="rId14"/>
    <p:sldId id="269" r:id="rId15"/>
    <p:sldId id="271" r:id="rId16"/>
    <p:sldId id="272" r:id="rId17"/>
    <p:sldId id="273"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4" autoAdjust="0"/>
  </p:normalViewPr>
  <p:slideViewPr>
    <p:cSldViewPr>
      <p:cViewPr varScale="1">
        <p:scale>
          <a:sx n="84" d="100"/>
          <a:sy n="84" d="100"/>
        </p:scale>
        <p:origin x="-9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DD96BF1-E0CB-4255-937D-AD80F9B3FE3B}" type="datetimeFigureOut">
              <a:rPr lang="en-US" smtClean="0"/>
              <a:t>6/18/2011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07E0482-F775-431A-B419-5134DE21CD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96BF1-E0CB-4255-937D-AD80F9B3FE3B}" type="datetimeFigureOut">
              <a:rPr lang="en-US" smtClean="0"/>
              <a:t>6/18/2011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7E0482-F775-431A-B419-5134DE21CD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DD96BF1-E0CB-4255-937D-AD80F9B3FE3B}" type="datetimeFigureOut">
              <a:rPr lang="en-US" smtClean="0"/>
              <a:t>6/18/2011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07E0482-F775-431A-B419-5134DE21CD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96BF1-E0CB-4255-937D-AD80F9B3FE3B}" type="datetimeFigureOut">
              <a:rPr lang="en-US" smtClean="0"/>
              <a:t>6/18/2011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7E0482-F775-431A-B419-5134DE21CD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DD96BF1-E0CB-4255-937D-AD80F9B3FE3B}" type="datetimeFigureOut">
              <a:rPr lang="en-US" smtClean="0"/>
              <a:t>6/18/2011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07E0482-F775-431A-B419-5134DE21CD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D96BF1-E0CB-4255-937D-AD80F9B3FE3B}" type="datetimeFigureOut">
              <a:rPr lang="en-US" smtClean="0"/>
              <a:t>6/18/2011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7E0482-F775-431A-B419-5134DE21CD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D96BF1-E0CB-4255-937D-AD80F9B3FE3B}" type="datetimeFigureOut">
              <a:rPr lang="en-US" smtClean="0"/>
              <a:t>6/18/2011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7E0482-F775-431A-B419-5134DE21CD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D96BF1-E0CB-4255-937D-AD80F9B3FE3B}" type="datetimeFigureOut">
              <a:rPr lang="en-US" smtClean="0"/>
              <a:t>6/18/2011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7E0482-F775-431A-B419-5134DE21CD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DD96BF1-E0CB-4255-937D-AD80F9B3FE3B}" type="datetimeFigureOut">
              <a:rPr lang="en-US" smtClean="0"/>
              <a:t>6/18/2011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07E0482-F775-431A-B419-5134DE21CD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D96BF1-E0CB-4255-937D-AD80F9B3FE3B}" type="datetimeFigureOut">
              <a:rPr lang="en-US" smtClean="0"/>
              <a:t>6/18/2011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7E0482-F775-431A-B419-5134DE21CD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DD96BF1-E0CB-4255-937D-AD80F9B3FE3B}" type="datetimeFigureOut">
              <a:rPr lang="en-US" smtClean="0"/>
              <a:t>6/18/2011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7E0482-F775-431A-B419-5134DE21CD9F}"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DD96BF1-E0CB-4255-937D-AD80F9B3FE3B}" type="datetimeFigureOut">
              <a:rPr lang="en-US" smtClean="0"/>
              <a:t>6/18/2011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07E0482-F775-431A-B419-5134DE21CD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Teaching Art</a:t>
            </a:r>
            <a:br>
              <a:rPr lang="en-US" dirty="0" smtClean="0"/>
            </a:br>
            <a:r>
              <a:rPr lang="en-US" dirty="0" smtClean="0"/>
              <a:t>Term Project</a:t>
            </a:r>
            <a:endParaRPr lang="en-US" dirty="0"/>
          </a:p>
        </p:txBody>
      </p:sp>
      <p:sp>
        <p:nvSpPr>
          <p:cNvPr id="3" name="Subtitle 2"/>
          <p:cNvSpPr>
            <a:spLocks noGrp="1"/>
          </p:cNvSpPr>
          <p:nvPr>
            <p:ph type="subTitle" idx="1"/>
          </p:nvPr>
        </p:nvSpPr>
        <p:spPr/>
        <p:txBody>
          <a:bodyPr/>
          <a:lstStyle/>
          <a:p>
            <a:r>
              <a:rPr lang="en-US" dirty="0" smtClean="0"/>
              <a:t>By </a:t>
            </a:r>
          </a:p>
          <a:p>
            <a:r>
              <a:rPr lang="en-US" dirty="0" smtClean="0"/>
              <a:t>Debra </a:t>
            </a:r>
            <a:r>
              <a:rPr lang="en-US" dirty="0" err="1" smtClean="0"/>
              <a:t>Troyanos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 saw examples of all the teaching methods we’ve learned in class- industrial drawing, holiday art, elements of art, aesthetics, and more…</a:t>
            </a:r>
            <a:endParaRPr lang="en-US" sz="2400" dirty="0"/>
          </a:p>
        </p:txBody>
      </p:sp>
      <p:pic>
        <p:nvPicPr>
          <p:cNvPr id="4" name="Content Placeholder 3" descr="101_1733.JPG"/>
          <p:cNvPicPr>
            <a:picLocks noGrp="1" noChangeAspect="1"/>
          </p:cNvPicPr>
          <p:nvPr>
            <p:ph idx="1"/>
          </p:nvPr>
        </p:nvPicPr>
        <p:blipFill>
          <a:blip r:embed="rId2" cstate="print"/>
          <a:stretch>
            <a:fillRect/>
          </a:stretch>
        </p:blipFill>
        <p:spPr>
          <a:xfrm>
            <a:off x="152400" y="1600200"/>
            <a:ext cx="3810000" cy="2540000"/>
          </a:xfrm>
        </p:spPr>
      </p:pic>
      <p:pic>
        <p:nvPicPr>
          <p:cNvPr id="5" name="Picture 4" descr="101_1760.JPG"/>
          <p:cNvPicPr>
            <a:picLocks noChangeAspect="1"/>
          </p:cNvPicPr>
          <p:nvPr/>
        </p:nvPicPr>
        <p:blipFill>
          <a:blip r:embed="rId3" cstate="print"/>
          <a:stretch>
            <a:fillRect/>
          </a:stretch>
        </p:blipFill>
        <p:spPr>
          <a:xfrm>
            <a:off x="152400" y="4267200"/>
            <a:ext cx="3581400" cy="2387600"/>
          </a:xfrm>
          <a:prstGeom prst="rect">
            <a:avLst/>
          </a:prstGeom>
        </p:spPr>
      </p:pic>
      <p:pic>
        <p:nvPicPr>
          <p:cNvPr id="6" name="Picture 5" descr="101_1725.JPG"/>
          <p:cNvPicPr>
            <a:picLocks noChangeAspect="1"/>
          </p:cNvPicPr>
          <p:nvPr/>
        </p:nvPicPr>
        <p:blipFill>
          <a:blip r:embed="rId4" cstate="print"/>
          <a:stretch>
            <a:fillRect/>
          </a:stretch>
        </p:blipFill>
        <p:spPr>
          <a:xfrm>
            <a:off x="4343400" y="1524000"/>
            <a:ext cx="3543300" cy="2362200"/>
          </a:xfrm>
          <a:prstGeom prst="rect">
            <a:avLst/>
          </a:prstGeom>
        </p:spPr>
      </p:pic>
      <p:pic>
        <p:nvPicPr>
          <p:cNvPr id="7" name="Picture 6" descr="101_1739.JPG"/>
          <p:cNvPicPr>
            <a:picLocks noChangeAspect="1"/>
          </p:cNvPicPr>
          <p:nvPr/>
        </p:nvPicPr>
        <p:blipFill>
          <a:blip r:embed="rId5" cstate="print"/>
          <a:stretch>
            <a:fillRect/>
          </a:stretch>
        </p:blipFill>
        <p:spPr>
          <a:xfrm>
            <a:off x="2590800" y="2895600"/>
            <a:ext cx="2199017" cy="3011574"/>
          </a:xfrm>
          <a:prstGeom prst="rect">
            <a:avLst/>
          </a:prstGeom>
        </p:spPr>
      </p:pic>
      <p:pic>
        <p:nvPicPr>
          <p:cNvPr id="8" name="Picture 7" descr="101_1771.JPG"/>
          <p:cNvPicPr>
            <a:picLocks noChangeAspect="1"/>
          </p:cNvPicPr>
          <p:nvPr/>
        </p:nvPicPr>
        <p:blipFill>
          <a:blip r:embed="rId6" cstate="print"/>
          <a:stretch>
            <a:fillRect/>
          </a:stretch>
        </p:blipFill>
        <p:spPr>
          <a:xfrm>
            <a:off x="4419600" y="4343400"/>
            <a:ext cx="3505200" cy="2336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The portrait of Gilbert </a:t>
            </a:r>
            <a:r>
              <a:rPr lang="en-US" sz="2400" dirty="0" err="1" smtClean="0"/>
              <a:t>davis</a:t>
            </a:r>
            <a:r>
              <a:rPr lang="en-US" sz="2400" dirty="0" smtClean="0"/>
              <a:t>, one of the </a:t>
            </a:r>
            <a:r>
              <a:rPr lang="en-US" sz="2400" dirty="0" err="1" smtClean="0"/>
              <a:t>founders,kept</a:t>
            </a:r>
            <a:r>
              <a:rPr lang="en-US" sz="2400" dirty="0" smtClean="0"/>
              <a:t> me company while the hours went by…</a:t>
            </a:r>
            <a:endParaRPr lang="en-US" sz="2400" dirty="0"/>
          </a:p>
        </p:txBody>
      </p:sp>
      <p:sp>
        <p:nvSpPr>
          <p:cNvPr id="6" name="Text Placeholder 5"/>
          <p:cNvSpPr>
            <a:spLocks noGrp="1"/>
          </p:cNvSpPr>
          <p:nvPr>
            <p:ph type="body" idx="1"/>
          </p:nvPr>
        </p:nvSpPr>
        <p:spPr>
          <a:xfrm flipV="1">
            <a:off x="1447800" y="7239000"/>
            <a:ext cx="533400" cy="76200"/>
          </a:xfrm>
        </p:spPr>
        <p:txBody>
          <a:bodyPr>
            <a:normAutofit fontScale="25000" lnSpcReduction="20000"/>
          </a:bodyPr>
          <a:lstStyle/>
          <a:p>
            <a:endParaRPr lang="en-US" dirty="0"/>
          </a:p>
        </p:txBody>
      </p:sp>
      <p:sp>
        <p:nvSpPr>
          <p:cNvPr id="8" name="Text Placeholder 7"/>
          <p:cNvSpPr>
            <a:spLocks noGrp="1"/>
          </p:cNvSpPr>
          <p:nvPr>
            <p:ph type="body" sz="half" idx="3"/>
          </p:nvPr>
        </p:nvSpPr>
        <p:spPr>
          <a:xfrm flipH="1">
            <a:off x="7699248" y="7772400"/>
            <a:ext cx="149352" cy="228600"/>
          </a:xfrm>
        </p:spPr>
        <p:txBody>
          <a:bodyPr>
            <a:normAutofit fontScale="62500" lnSpcReduction="20000"/>
          </a:bodyPr>
          <a:lstStyle/>
          <a:p>
            <a:endParaRPr lang="en-US" dirty="0"/>
          </a:p>
        </p:txBody>
      </p:sp>
      <p:pic>
        <p:nvPicPr>
          <p:cNvPr id="10" name="Content Placeholder 9" descr="101_1775.JPG"/>
          <p:cNvPicPr>
            <a:picLocks noGrp="1" noChangeAspect="1"/>
          </p:cNvPicPr>
          <p:nvPr>
            <p:ph sz="quarter" idx="2"/>
          </p:nvPr>
        </p:nvPicPr>
        <p:blipFill>
          <a:blip r:embed="rId2" cstate="print"/>
          <a:stretch>
            <a:fillRect/>
          </a:stretch>
        </p:blipFill>
        <p:spPr>
          <a:xfrm>
            <a:off x="846137" y="1711325"/>
            <a:ext cx="2743200" cy="4003675"/>
          </a:xfrm>
        </p:spPr>
      </p:pic>
      <p:sp>
        <p:nvSpPr>
          <p:cNvPr id="9" name="Content Placeholder 8"/>
          <p:cNvSpPr>
            <a:spLocks noGrp="1"/>
          </p:cNvSpPr>
          <p:nvPr>
            <p:ph sz="quarter" idx="4"/>
          </p:nvPr>
        </p:nvSpPr>
        <p:spPr>
          <a:xfrm flipV="1">
            <a:off x="4178808" y="7543800"/>
            <a:ext cx="3060192" cy="381000"/>
          </a:xfrm>
        </p:spPr>
        <p:txBody>
          <a:bodyPr>
            <a:normAutofit fontScale="92500" lnSpcReduction="20000"/>
          </a:bodyPr>
          <a:lstStyle/>
          <a:p>
            <a:endParaRPr lang="en-US" dirty="0"/>
          </a:p>
        </p:txBody>
      </p:sp>
      <p:pic>
        <p:nvPicPr>
          <p:cNvPr id="4" name="Picture 3" descr="101_1782.JPG"/>
          <p:cNvPicPr>
            <a:picLocks noChangeAspect="1"/>
          </p:cNvPicPr>
          <p:nvPr/>
        </p:nvPicPr>
        <p:blipFill>
          <a:blip r:embed="rId3" cstate="print"/>
          <a:stretch>
            <a:fillRect/>
          </a:stretch>
        </p:blipFill>
        <p:spPr>
          <a:xfrm>
            <a:off x="4419600" y="1752600"/>
            <a:ext cx="2823972" cy="3886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242048" cy="1143000"/>
          </a:xfrm>
        </p:spPr>
        <p:txBody>
          <a:bodyPr>
            <a:normAutofit fontScale="90000"/>
          </a:bodyPr>
          <a:lstStyle/>
          <a:p>
            <a:r>
              <a:rPr lang="en-US" dirty="0" smtClean="0"/>
              <a:t>I was not allowed to remove any books so had to study them all during this visit</a:t>
            </a:r>
            <a:endParaRPr lang="en-US" dirty="0"/>
          </a:p>
        </p:txBody>
      </p:sp>
      <p:sp>
        <p:nvSpPr>
          <p:cNvPr id="3" name="Text Placeholder 2"/>
          <p:cNvSpPr>
            <a:spLocks noGrp="1"/>
          </p:cNvSpPr>
          <p:nvPr>
            <p:ph type="body" idx="1"/>
          </p:nvPr>
        </p:nvSpPr>
        <p:spPr>
          <a:xfrm>
            <a:off x="2667000" y="7010400"/>
            <a:ext cx="1310640" cy="76200"/>
          </a:xfrm>
        </p:spPr>
        <p:txBody>
          <a:bodyPr>
            <a:normAutofit fontScale="25000" lnSpcReduction="20000"/>
          </a:bodyPr>
          <a:lstStyle/>
          <a:p>
            <a:endParaRPr lang="en-US" dirty="0"/>
          </a:p>
        </p:txBody>
      </p:sp>
      <p:sp>
        <p:nvSpPr>
          <p:cNvPr id="4" name="Text Placeholder 3"/>
          <p:cNvSpPr>
            <a:spLocks noGrp="1"/>
          </p:cNvSpPr>
          <p:nvPr>
            <p:ph type="body" sz="half" idx="3"/>
          </p:nvPr>
        </p:nvSpPr>
        <p:spPr>
          <a:xfrm flipH="1" flipV="1">
            <a:off x="8610600" y="7086600"/>
            <a:ext cx="152400" cy="381000"/>
          </a:xfrm>
        </p:spPr>
        <p:txBody>
          <a:bodyPr>
            <a:normAutofit/>
          </a:bodyPr>
          <a:lstStyle/>
          <a:p>
            <a:endParaRPr lang="en-US" dirty="0"/>
          </a:p>
        </p:txBody>
      </p:sp>
      <p:pic>
        <p:nvPicPr>
          <p:cNvPr id="7" name="Content Placeholder 6" descr="101_1722.JPG"/>
          <p:cNvPicPr>
            <a:picLocks noGrp="1" noChangeAspect="1"/>
          </p:cNvPicPr>
          <p:nvPr>
            <p:ph sz="quarter" idx="2"/>
          </p:nvPr>
        </p:nvPicPr>
        <p:blipFill>
          <a:blip r:embed="rId2" cstate="print"/>
          <a:stretch>
            <a:fillRect/>
          </a:stretch>
        </p:blipFill>
        <p:spPr>
          <a:xfrm>
            <a:off x="457200" y="2595033"/>
            <a:ext cx="3521075" cy="2347383"/>
          </a:xfrm>
        </p:spPr>
      </p:pic>
      <p:pic>
        <p:nvPicPr>
          <p:cNvPr id="8" name="Content Placeholder 7" descr="101_1740.JPG"/>
          <p:cNvPicPr>
            <a:picLocks noGrp="1" noChangeAspect="1"/>
          </p:cNvPicPr>
          <p:nvPr>
            <p:ph sz="quarter" idx="4"/>
          </p:nvPr>
        </p:nvPicPr>
        <p:blipFill>
          <a:blip r:embed="rId3" cstate="print"/>
          <a:stretch>
            <a:fillRect/>
          </a:stretch>
        </p:blipFill>
        <p:spPr>
          <a:xfrm>
            <a:off x="4178300" y="2595033"/>
            <a:ext cx="3521075" cy="234738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7010400" cy="685800"/>
          </a:xfrm>
        </p:spPr>
        <p:txBody>
          <a:bodyPr>
            <a:normAutofit/>
          </a:bodyPr>
          <a:lstStyle/>
          <a:p>
            <a:r>
              <a:rPr lang="en-US" sz="3200" dirty="0" smtClean="0"/>
              <a:t>Other books on art education</a:t>
            </a:r>
            <a:endParaRPr lang="en-US" sz="3200" dirty="0"/>
          </a:p>
        </p:txBody>
      </p:sp>
      <p:sp>
        <p:nvSpPr>
          <p:cNvPr id="9" name="Text Placeholder 8"/>
          <p:cNvSpPr>
            <a:spLocks noGrp="1"/>
          </p:cNvSpPr>
          <p:nvPr>
            <p:ph type="body" idx="2"/>
          </p:nvPr>
        </p:nvSpPr>
        <p:spPr>
          <a:xfrm>
            <a:off x="762000" y="990600"/>
            <a:ext cx="6324600" cy="838200"/>
          </a:xfrm>
        </p:spPr>
        <p:txBody>
          <a:bodyPr>
            <a:normAutofit/>
          </a:bodyPr>
          <a:lstStyle/>
          <a:p>
            <a:r>
              <a:rPr lang="en-US" dirty="0" smtClean="0"/>
              <a:t>This page encouraged teachers to demonstrate drawing first, and to be one of the students in all your work. It states “have the children watch you work, and let them criticize your drawing.”</a:t>
            </a:r>
            <a:endParaRPr lang="en-US" dirty="0"/>
          </a:p>
        </p:txBody>
      </p:sp>
      <p:pic>
        <p:nvPicPr>
          <p:cNvPr id="10" name="Content Placeholder 9" descr="101_1725.JPG"/>
          <p:cNvPicPr>
            <a:picLocks noGrp="1" noChangeAspect="1"/>
          </p:cNvPicPr>
          <p:nvPr>
            <p:ph sz="half" idx="1"/>
          </p:nvPr>
        </p:nvPicPr>
        <p:blipFill>
          <a:blip r:embed="rId2" cstate="print"/>
          <a:stretch>
            <a:fillRect/>
          </a:stretch>
        </p:blipFill>
        <p:spPr>
          <a:xfrm>
            <a:off x="2619374" y="2133600"/>
            <a:ext cx="2914650" cy="43719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6355080" y="-304800"/>
            <a:ext cx="731520" cy="76200"/>
          </a:xfrm>
        </p:spPr>
        <p:txBody>
          <a:bodyPr>
            <a:normAutofit fontScale="90000"/>
          </a:bodyPr>
          <a:lstStyle/>
          <a:p>
            <a:endParaRPr lang="en-US" dirty="0"/>
          </a:p>
        </p:txBody>
      </p:sp>
      <p:sp>
        <p:nvSpPr>
          <p:cNvPr id="3" name="Text Placeholder 2"/>
          <p:cNvSpPr>
            <a:spLocks noGrp="1"/>
          </p:cNvSpPr>
          <p:nvPr>
            <p:ph type="body" idx="2"/>
          </p:nvPr>
        </p:nvSpPr>
        <p:spPr>
          <a:xfrm flipH="1" flipV="1">
            <a:off x="8610600" y="685800"/>
            <a:ext cx="152400" cy="609600"/>
          </a:xfrm>
        </p:spPr>
        <p:txBody>
          <a:bodyPr/>
          <a:lstStyle/>
          <a:p>
            <a:endParaRPr lang="en-US" dirty="0"/>
          </a:p>
        </p:txBody>
      </p:sp>
      <p:pic>
        <p:nvPicPr>
          <p:cNvPr id="5" name="Content Placeholder 4" descr="101_1749.JPG"/>
          <p:cNvPicPr>
            <a:picLocks noGrp="1" noChangeAspect="1"/>
          </p:cNvPicPr>
          <p:nvPr>
            <p:ph sz="half" idx="1"/>
          </p:nvPr>
        </p:nvPicPr>
        <p:blipFill>
          <a:blip r:embed="rId2" cstate="print"/>
          <a:stretch>
            <a:fillRect/>
          </a:stretch>
        </p:blipFill>
        <p:spPr>
          <a:xfrm>
            <a:off x="3581400" y="1828800"/>
            <a:ext cx="1778000" cy="2667000"/>
          </a:xfrm>
        </p:spPr>
      </p:pic>
      <p:pic>
        <p:nvPicPr>
          <p:cNvPr id="6" name="Picture 5" descr="101_1737.JPG"/>
          <p:cNvPicPr>
            <a:picLocks noChangeAspect="1"/>
          </p:cNvPicPr>
          <p:nvPr/>
        </p:nvPicPr>
        <p:blipFill>
          <a:blip r:embed="rId3" cstate="print"/>
          <a:stretch>
            <a:fillRect/>
          </a:stretch>
        </p:blipFill>
        <p:spPr>
          <a:xfrm>
            <a:off x="381000" y="4927600"/>
            <a:ext cx="2895600" cy="1930400"/>
          </a:xfrm>
          <a:prstGeom prst="rect">
            <a:avLst/>
          </a:prstGeom>
        </p:spPr>
      </p:pic>
      <p:pic>
        <p:nvPicPr>
          <p:cNvPr id="7" name="Picture 6" descr="101_1744.JPG"/>
          <p:cNvPicPr>
            <a:picLocks noChangeAspect="1"/>
          </p:cNvPicPr>
          <p:nvPr/>
        </p:nvPicPr>
        <p:blipFill>
          <a:blip r:embed="rId4" cstate="print"/>
          <a:stretch>
            <a:fillRect/>
          </a:stretch>
        </p:blipFill>
        <p:spPr>
          <a:xfrm>
            <a:off x="1447800" y="1981200"/>
            <a:ext cx="1828800" cy="2743200"/>
          </a:xfrm>
          <a:prstGeom prst="rect">
            <a:avLst/>
          </a:prstGeom>
        </p:spPr>
      </p:pic>
      <p:pic>
        <p:nvPicPr>
          <p:cNvPr id="8" name="Picture 7" descr="101_1746.JPG"/>
          <p:cNvPicPr>
            <a:picLocks noChangeAspect="1"/>
          </p:cNvPicPr>
          <p:nvPr/>
        </p:nvPicPr>
        <p:blipFill>
          <a:blip r:embed="rId5" cstate="print"/>
          <a:stretch>
            <a:fillRect/>
          </a:stretch>
        </p:blipFill>
        <p:spPr>
          <a:xfrm>
            <a:off x="152400" y="127000"/>
            <a:ext cx="2895600" cy="1930400"/>
          </a:xfrm>
          <a:prstGeom prst="rect">
            <a:avLst/>
          </a:prstGeom>
        </p:spPr>
      </p:pic>
      <p:pic>
        <p:nvPicPr>
          <p:cNvPr id="9" name="Picture 8" descr="101_1747.JPG"/>
          <p:cNvPicPr>
            <a:picLocks noChangeAspect="1"/>
          </p:cNvPicPr>
          <p:nvPr/>
        </p:nvPicPr>
        <p:blipFill>
          <a:blip r:embed="rId6" cstate="print"/>
          <a:stretch>
            <a:fillRect/>
          </a:stretch>
        </p:blipFill>
        <p:spPr>
          <a:xfrm>
            <a:off x="4495800" y="4622800"/>
            <a:ext cx="3352800" cy="2235200"/>
          </a:xfrm>
          <a:prstGeom prst="rect">
            <a:avLst/>
          </a:prstGeom>
        </p:spPr>
      </p:pic>
      <p:pic>
        <p:nvPicPr>
          <p:cNvPr id="10" name="Picture 9" descr="101_1755.JPG"/>
          <p:cNvPicPr>
            <a:picLocks noChangeAspect="1"/>
          </p:cNvPicPr>
          <p:nvPr/>
        </p:nvPicPr>
        <p:blipFill>
          <a:blip r:embed="rId7" cstate="print"/>
          <a:stretch>
            <a:fillRect/>
          </a:stretch>
        </p:blipFill>
        <p:spPr>
          <a:xfrm>
            <a:off x="4572000" y="152400"/>
            <a:ext cx="3124200" cy="2082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2"/>
          </p:nvPr>
        </p:nvSpPr>
        <p:spPr>
          <a:xfrm flipH="1">
            <a:off x="8763000" y="1219200"/>
            <a:ext cx="76200" cy="76200"/>
          </a:xfrm>
        </p:spPr>
        <p:txBody>
          <a:bodyPr>
            <a:normAutofit fontScale="40000" lnSpcReduction="20000"/>
          </a:bodyPr>
          <a:lstStyle/>
          <a:p>
            <a:endParaRPr lang="en-US" dirty="0"/>
          </a:p>
        </p:txBody>
      </p:sp>
      <p:sp>
        <p:nvSpPr>
          <p:cNvPr id="4" name="Content Placeholder 3"/>
          <p:cNvSpPr>
            <a:spLocks noGrp="1"/>
          </p:cNvSpPr>
          <p:nvPr>
            <p:ph sz="half" idx="1"/>
          </p:nvPr>
        </p:nvSpPr>
        <p:spPr>
          <a:xfrm>
            <a:off x="457200" y="2133600"/>
            <a:ext cx="7239000" cy="3505200"/>
          </a:xfrm>
        </p:spPr>
        <p:txBody>
          <a:bodyPr>
            <a:normAutofit fontScale="47500" lnSpcReduction="20000"/>
          </a:bodyPr>
          <a:lstStyle/>
          <a:p>
            <a:r>
              <a:rPr lang="en-US" dirty="0" smtClean="0"/>
              <a:t>The archives contained the books, text books, and School Arts magazines from the past </a:t>
            </a:r>
            <a:r>
              <a:rPr lang="en-US" dirty="0" smtClean="0"/>
              <a:t>century published by Davis Publishing.  </a:t>
            </a:r>
            <a:r>
              <a:rPr lang="en-US" dirty="0" smtClean="0"/>
              <a:t>However, it did not have a great deal of information about the history of the </a:t>
            </a:r>
            <a:r>
              <a:rPr lang="en-US" dirty="0" smtClean="0"/>
              <a:t>company itself.</a:t>
            </a:r>
            <a:endParaRPr lang="en-US" dirty="0" smtClean="0"/>
          </a:p>
          <a:p>
            <a:r>
              <a:rPr lang="en-US" dirty="0" smtClean="0"/>
              <a:t>For that, I </a:t>
            </a:r>
            <a:r>
              <a:rPr lang="en-US" dirty="0" smtClean="0"/>
              <a:t>was directed to contact two researchers who had inquired and done research on </a:t>
            </a:r>
            <a:r>
              <a:rPr lang="en-US" dirty="0" smtClean="0"/>
              <a:t>the topic </a:t>
            </a:r>
            <a:r>
              <a:rPr lang="en-US" dirty="0" smtClean="0"/>
              <a:t>in the past.</a:t>
            </a:r>
          </a:p>
          <a:p>
            <a:r>
              <a:rPr lang="en-US" dirty="0" smtClean="0"/>
              <a:t>The first was </a:t>
            </a:r>
            <a:r>
              <a:rPr lang="en-US" dirty="0" smtClean="0"/>
              <a:t>the author of our textbook, Mary Ann </a:t>
            </a:r>
            <a:r>
              <a:rPr lang="en-US" dirty="0" err="1" smtClean="0"/>
              <a:t>Stankiewicz</a:t>
            </a:r>
            <a:r>
              <a:rPr lang="en-US" dirty="0" smtClean="0"/>
              <a:t>, who once did a 2-hour presentation on the history of the Davis Company for NEA in New York.  I wrote to her, however she did not answer back as of this writing.</a:t>
            </a:r>
          </a:p>
          <a:p>
            <a:r>
              <a:rPr lang="en-US" dirty="0" smtClean="0"/>
              <a:t>I also contacted a second person Davis recommended but did not hear back from her either. Unfortunately there was not enough time for her to respond either. </a:t>
            </a:r>
          </a:p>
          <a:p>
            <a:r>
              <a:rPr lang="en-US" dirty="0" smtClean="0"/>
              <a:t>The topic could be so vast, it could be done as a much larger project at another time in the future, but was too large in scope to do it justice in less than two weeks time I had left in the course.</a:t>
            </a:r>
          </a:p>
          <a:p>
            <a:r>
              <a:rPr lang="en-US" dirty="0" smtClean="0"/>
              <a:t>I was impressed with the warmth, hospitality and supportiveness of the Davis Company and their level of commitment to art educators continues today.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4831080" cy="609600"/>
          </a:xfrm>
        </p:spPr>
        <p:txBody>
          <a:bodyPr>
            <a:normAutofit/>
          </a:bodyPr>
          <a:lstStyle/>
          <a:p>
            <a:r>
              <a:rPr lang="en-US" sz="3200" dirty="0" smtClean="0"/>
              <a:t>My project </a:t>
            </a:r>
            <a:endParaRPr lang="en-US" sz="3200" dirty="0"/>
          </a:p>
        </p:txBody>
      </p:sp>
      <p:sp>
        <p:nvSpPr>
          <p:cNvPr id="3" name="Text Placeholder 2"/>
          <p:cNvSpPr>
            <a:spLocks noGrp="1"/>
          </p:cNvSpPr>
          <p:nvPr>
            <p:ph type="body" idx="2"/>
          </p:nvPr>
        </p:nvSpPr>
        <p:spPr>
          <a:xfrm flipH="1" flipV="1">
            <a:off x="8458200" y="838199"/>
            <a:ext cx="457200" cy="45719"/>
          </a:xfrm>
        </p:spPr>
        <p:txBody>
          <a:bodyPr>
            <a:normAutofit fontScale="25000" lnSpcReduction="20000"/>
          </a:bodyPr>
          <a:lstStyle/>
          <a:p>
            <a:endParaRPr lang="en-US" dirty="0"/>
          </a:p>
        </p:txBody>
      </p:sp>
      <p:sp>
        <p:nvSpPr>
          <p:cNvPr id="4" name="Content Placeholder 3"/>
          <p:cNvSpPr>
            <a:spLocks noGrp="1"/>
          </p:cNvSpPr>
          <p:nvPr>
            <p:ph sz="half" idx="1"/>
          </p:nvPr>
        </p:nvSpPr>
        <p:spPr>
          <a:xfrm>
            <a:off x="304800" y="990600"/>
            <a:ext cx="7239000" cy="5486400"/>
          </a:xfrm>
        </p:spPr>
        <p:txBody>
          <a:bodyPr>
            <a:normAutofit/>
          </a:bodyPr>
          <a:lstStyle/>
          <a:p>
            <a:r>
              <a:rPr lang="en-US" sz="2800" dirty="0" smtClean="0"/>
              <a:t>I intended to research how the Davis Art Co. intertwined with the history of Art Education.  I wanted to do personal interviews with the President of Davis and the Editor of School Arts.</a:t>
            </a:r>
          </a:p>
          <a:p>
            <a:r>
              <a:rPr lang="en-US" sz="2800" dirty="0" smtClean="0"/>
              <a:t>I thought I would create some sort of timeline link Davis Co. could add to their website, or perhaps write an article about it for the magazine. I ended up creating the timeline. </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5897880" cy="1173480"/>
          </a:xfrm>
        </p:spPr>
        <p:txBody>
          <a:bodyPr/>
          <a:lstStyle/>
          <a:p>
            <a:r>
              <a:rPr lang="en-US" dirty="0" smtClean="0"/>
              <a:t>Here is the link to the timeline:</a:t>
            </a:r>
            <a:endParaRPr lang="en-US" dirty="0"/>
          </a:p>
        </p:txBody>
      </p:sp>
      <p:sp>
        <p:nvSpPr>
          <p:cNvPr id="3" name="Text Placeholder 2"/>
          <p:cNvSpPr>
            <a:spLocks noGrp="1"/>
          </p:cNvSpPr>
          <p:nvPr>
            <p:ph type="body" idx="2"/>
          </p:nvPr>
        </p:nvSpPr>
        <p:spPr>
          <a:xfrm>
            <a:off x="304800" y="3505200"/>
            <a:ext cx="7467600" cy="1676400"/>
          </a:xfrm>
        </p:spPr>
        <p:txBody>
          <a:bodyPr>
            <a:normAutofit/>
          </a:bodyPr>
          <a:lstStyle/>
          <a:p>
            <a:r>
              <a:rPr lang="en-US" sz="1600" b="1" dirty="0" smtClean="0">
                <a:solidFill>
                  <a:schemeClr val="accent5">
                    <a:lumMod val="50000"/>
                  </a:schemeClr>
                </a:solidFill>
              </a:rPr>
              <a:t>http:/www.dipity.com/Troyanos/History-of-Teaching-Art-with-Davis-Co/</a:t>
            </a:r>
            <a:endParaRPr lang="en-US" sz="1600" b="1" dirty="0">
              <a:solidFill>
                <a:schemeClr val="accent5">
                  <a:lumMod val="50000"/>
                </a:schemeClr>
              </a:solidFill>
            </a:endParaRPr>
          </a:p>
        </p:txBody>
      </p:sp>
      <p:sp>
        <p:nvSpPr>
          <p:cNvPr id="4" name="Content Placeholder 3"/>
          <p:cNvSpPr>
            <a:spLocks noGrp="1"/>
          </p:cNvSpPr>
          <p:nvPr>
            <p:ph sz="half" idx="1"/>
          </p:nvPr>
        </p:nvSpPr>
        <p:spPr>
          <a:xfrm flipH="1" flipV="1">
            <a:off x="8564880" y="2819400"/>
            <a:ext cx="45719" cy="609600"/>
          </a:xfrm>
        </p:spPr>
        <p:txBody>
          <a:bodyPr>
            <a:normAutofit fontScale="25000" lnSpcReduction="20000"/>
          </a:bodyPr>
          <a:lstStyle/>
          <a:p>
            <a:r>
              <a:rPr lang="en-US" dirty="0" smtClean="0"/>
              <a:t>The History of Art Education through</a:t>
            </a:r>
          </a:p>
          <a:p>
            <a:pPr>
              <a:buNone/>
            </a:pPr>
            <a:r>
              <a:rPr lang="en-US" dirty="0" smtClean="0"/>
              <a:t>            Davis Art Publishing Company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5897880" cy="1173480"/>
          </a:xfrm>
        </p:spPr>
        <p:txBody>
          <a:bodyPr>
            <a:normAutofit fontScale="90000"/>
          </a:bodyPr>
          <a:lstStyle/>
          <a:p>
            <a:r>
              <a:rPr lang="en-US" dirty="0" smtClean="0"/>
              <a:t>It was a pleasurable day researching  the history of art education through the archives of over 100 years of publishing at </a:t>
            </a:r>
            <a:r>
              <a:rPr lang="en-US" dirty="0" err="1" smtClean="0"/>
              <a:t>davis</a:t>
            </a:r>
            <a:r>
              <a:rPr lang="en-US" dirty="0" smtClean="0"/>
              <a:t> art co.</a:t>
            </a:r>
            <a:endParaRPr lang="en-US" dirty="0"/>
          </a:p>
        </p:txBody>
      </p:sp>
      <p:sp>
        <p:nvSpPr>
          <p:cNvPr id="3" name="Text Placeholder 2"/>
          <p:cNvSpPr>
            <a:spLocks noGrp="1"/>
          </p:cNvSpPr>
          <p:nvPr>
            <p:ph type="body" idx="2"/>
          </p:nvPr>
        </p:nvSpPr>
        <p:spPr>
          <a:xfrm>
            <a:off x="8534400" y="1676400"/>
            <a:ext cx="76200" cy="457200"/>
          </a:xfrm>
        </p:spPr>
        <p:txBody>
          <a:bodyPr/>
          <a:lstStyle/>
          <a:p>
            <a:endParaRPr lang="en-US" dirty="0"/>
          </a:p>
        </p:txBody>
      </p:sp>
      <p:pic>
        <p:nvPicPr>
          <p:cNvPr id="5" name="Content Placeholder 4" descr="the art room.jpg"/>
          <p:cNvPicPr>
            <a:picLocks noGrp="1" noChangeAspect="1"/>
          </p:cNvPicPr>
          <p:nvPr>
            <p:ph sz="half" idx="1"/>
          </p:nvPr>
        </p:nvPicPr>
        <p:blipFill>
          <a:blip r:embed="rId2" cstate="print"/>
          <a:stretch>
            <a:fillRect/>
          </a:stretch>
        </p:blipFill>
        <p:spPr>
          <a:xfrm>
            <a:off x="2895600" y="2819400"/>
            <a:ext cx="2043592" cy="2819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239000" cy="1143000"/>
          </a:xfrm>
        </p:spPr>
        <p:txBody>
          <a:bodyPr>
            <a:normAutofit fontScale="90000"/>
          </a:bodyPr>
          <a:lstStyle/>
          <a:p>
            <a:r>
              <a:rPr lang="en-US" dirty="0" smtClean="0"/>
              <a:t>I drove to </a:t>
            </a:r>
            <a:r>
              <a:rPr lang="en-US" dirty="0" err="1" smtClean="0"/>
              <a:t>davis</a:t>
            </a:r>
            <a:r>
              <a:rPr lang="en-US" dirty="0" smtClean="0"/>
              <a:t> art company in </a:t>
            </a:r>
            <a:r>
              <a:rPr lang="en-US" dirty="0" err="1" smtClean="0"/>
              <a:t>worcester</a:t>
            </a:r>
            <a:r>
              <a:rPr lang="en-US" dirty="0" smtClean="0"/>
              <a:t> mass, which is 2.5 hours drive from</a:t>
            </a:r>
            <a:br>
              <a:rPr lang="en-US" dirty="0" smtClean="0"/>
            </a:br>
            <a:r>
              <a:rPr lang="en-US" dirty="0" smtClean="0"/>
              <a:t> cape cod each way</a:t>
            </a:r>
            <a:endParaRPr lang="en-US" dirty="0"/>
          </a:p>
        </p:txBody>
      </p:sp>
      <p:pic>
        <p:nvPicPr>
          <p:cNvPr id="4" name="Content Placeholder 3" descr="map-of-massachusetts.jpg"/>
          <p:cNvPicPr>
            <a:picLocks noGrp="1" noChangeAspect="1"/>
          </p:cNvPicPr>
          <p:nvPr>
            <p:ph idx="1"/>
          </p:nvPr>
        </p:nvPicPr>
        <p:blipFill>
          <a:blip r:embed="rId2" cstate="print"/>
          <a:stretch>
            <a:fillRect/>
          </a:stretch>
        </p:blipFill>
        <p:spPr>
          <a:xfrm>
            <a:off x="457200" y="2286000"/>
            <a:ext cx="7162800" cy="4953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7239000" cy="1066800"/>
          </a:xfrm>
        </p:spPr>
        <p:txBody>
          <a:bodyPr>
            <a:normAutofit fontScale="90000"/>
          </a:bodyPr>
          <a:lstStyle/>
          <a:p>
            <a:r>
              <a:rPr lang="en-US" dirty="0" smtClean="0"/>
              <a:t/>
            </a:r>
            <a:br>
              <a:rPr lang="en-US" dirty="0" smtClean="0"/>
            </a:br>
            <a:r>
              <a:rPr lang="en-US" dirty="0" smtClean="0"/>
              <a:t/>
            </a:r>
            <a:br>
              <a:rPr lang="en-US" dirty="0" smtClean="0"/>
            </a:br>
            <a:r>
              <a:rPr lang="en-US" dirty="0" smtClean="0"/>
              <a:t>Davis publishing still exists in the old printers building in </a:t>
            </a:r>
            <a:r>
              <a:rPr lang="en-US" dirty="0" err="1" smtClean="0"/>
              <a:t>worcester</a:t>
            </a:r>
            <a:r>
              <a:rPr lang="en-US" dirty="0" smtClean="0"/>
              <a:t/>
            </a:r>
            <a:br>
              <a:rPr lang="en-US" dirty="0" smtClean="0"/>
            </a:br>
            <a:endParaRPr lang="en-US" dirty="0"/>
          </a:p>
        </p:txBody>
      </p:sp>
      <p:pic>
        <p:nvPicPr>
          <p:cNvPr id="4" name="Content Placeholder 3" descr="Davis Pub Printers Bldg.jpg"/>
          <p:cNvPicPr>
            <a:picLocks noGrp="1" noChangeAspect="1"/>
          </p:cNvPicPr>
          <p:nvPr>
            <p:ph idx="1"/>
          </p:nvPr>
        </p:nvPicPr>
        <p:blipFill>
          <a:blip r:embed="rId2" cstate="print"/>
          <a:stretch>
            <a:fillRect/>
          </a:stretch>
        </p:blipFill>
        <p:spPr>
          <a:xfrm>
            <a:off x="2461154" y="1609725"/>
            <a:ext cx="3231092" cy="484663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Historical Building details</a:t>
            </a:r>
            <a:endParaRPr lang="en-US" dirty="0"/>
          </a:p>
        </p:txBody>
      </p:sp>
      <p:sp>
        <p:nvSpPr>
          <p:cNvPr id="5" name="Text Placeholder 4"/>
          <p:cNvSpPr>
            <a:spLocks noGrp="1"/>
          </p:cNvSpPr>
          <p:nvPr>
            <p:ph type="body" idx="1"/>
          </p:nvPr>
        </p:nvSpPr>
        <p:spPr>
          <a:xfrm>
            <a:off x="457200" y="7162800"/>
            <a:ext cx="838200" cy="228600"/>
          </a:xfrm>
        </p:spPr>
        <p:txBody>
          <a:bodyPr>
            <a:normAutofit fontScale="62500" lnSpcReduction="20000"/>
          </a:bodyPr>
          <a:lstStyle/>
          <a:p>
            <a:endParaRPr lang="en-US" dirty="0"/>
          </a:p>
        </p:txBody>
      </p:sp>
      <p:sp>
        <p:nvSpPr>
          <p:cNvPr id="7" name="Text Placeholder 6"/>
          <p:cNvSpPr>
            <a:spLocks noGrp="1"/>
          </p:cNvSpPr>
          <p:nvPr>
            <p:ph type="body" sz="half" idx="3"/>
          </p:nvPr>
        </p:nvSpPr>
        <p:spPr>
          <a:xfrm flipV="1">
            <a:off x="6629400" y="7391400"/>
            <a:ext cx="685800" cy="76200"/>
          </a:xfrm>
        </p:spPr>
        <p:txBody>
          <a:bodyPr>
            <a:normAutofit fontScale="25000" lnSpcReduction="20000"/>
          </a:bodyPr>
          <a:lstStyle/>
          <a:p>
            <a:endParaRPr lang="en-US" dirty="0"/>
          </a:p>
        </p:txBody>
      </p:sp>
      <p:pic>
        <p:nvPicPr>
          <p:cNvPr id="9" name="Content Placeholder 8" descr="bldg detail.jpg"/>
          <p:cNvPicPr>
            <a:picLocks noGrp="1" noChangeAspect="1"/>
          </p:cNvPicPr>
          <p:nvPr>
            <p:ph sz="quarter" idx="2"/>
          </p:nvPr>
        </p:nvPicPr>
        <p:blipFill>
          <a:blip r:embed="rId2" cstate="print"/>
          <a:stretch>
            <a:fillRect/>
          </a:stretch>
        </p:blipFill>
        <p:spPr>
          <a:xfrm>
            <a:off x="846137" y="1711325"/>
            <a:ext cx="2743200" cy="4114800"/>
          </a:xfrm>
        </p:spPr>
      </p:pic>
      <p:pic>
        <p:nvPicPr>
          <p:cNvPr id="10" name="Content Placeholder 9" descr="sign.jpg"/>
          <p:cNvPicPr>
            <a:picLocks noGrp="1" noChangeAspect="1"/>
          </p:cNvPicPr>
          <p:nvPr>
            <p:ph sz="quarter" idx="4"/>
          </p:nvPr>
        </p:nvPicPr>
        <p:blipFill>
          <a:blip r:embed="rId3" cstate="print"/>
          <a:stretch>
            <a:fillRect/>
          </a:stretch>
        </p:blipFill>
        <p:spPr>
          <a:xfrm>
            <a:off x="4567237" y="1711325"/>
            <a:ext cx="2743200" cy="4114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 met the president of the company, and other members of the </a:t>
            </a:r>
            <a:r>
              <a:rPr lang="en-US" dirty="0" err="1" smtClean="0"/>
              <a:t>davis</a:t>
            </a:r>
            <a:r>
              <a:rPr lang="en-US" dirty="0" smtClean="0"/>
              <a:t>/school arts team. </a:t>
            </a:r>
            <a:endParaRPr lang="en-US" dirty="0"/>
          </a:p>
        </p:txBody>
      </p:sp>
      <p:sp>
        <p:nvSpPr>
          <p:cNvPr id="5" name="Text Placeholder 4"/>
          <p:cNvSpPr>
            <a:spLocks noGrp="1"/>
          </p:cNvSpPr>
          <p:nvPr>
            <p:ph type="body" idx="1"/>
          </p:nvPr>
        </p:nvSpPr>
        <p:spPr>
          <a:xfrm>
            <a:off x="1905000" y="5791200"/>
            <a:ext cx="4114800" cy="838200"/>
          </a:xfrm>
        </p:spPr>
        <p:txBody>
          <a:bodyPr>
            <a:normAutofit/>
          </a:bodyPr>
          <a:lstStyle/>
          <a:p>
            <a:r>
              <a:rPr lang="en-US" sz="3200" dirty="0" smtClean="0"/>
              <a:t>Wyatt Wade</a:t>
            </a:r>
            <a:endParaRPr lang="en-US" sz="3200" dirty="0"/>
          </a:p>
        </p:txBody>
      </p:sp>
      <p:sp>
        <p:nvSpPr>
          <p:cNvPr id="7" name="Text Placeholder 6"/>
          <p:cNvSpPr>
            <a:spLocks noGrp="1"/>
          </p:cNvSpPr>
          <p:nvPr>
            <p:ph type="body" sz="half" idx="3"/>
          </p:nvPr>
        </p:nvSpPr>
        <p:spPr>
          <a:xfrm flipH="1">
            <a:off x="8610600" y="4953000"/>
            <a:ext cx="228600" cy="1371600"/>
          </a:xfrm>
        </p:spPr>
        <p:txBody>
          <a:bodyPr>
            <a:normAutofit/>
          </a:bodyPr>
          <a:lstStyle/>
          <a:p>
            <a:endParaRPr lang="en-US" dirty="0"/>
          </a:p>
        </p:txBody>
      </p:sp>
      <p:pic>
        <p:nvPicPr>
          <p:cNvPr id="9" name="Content Placeholder 8" descr="Wade_400.jpg"/>
          <p:cNvPicPr>
            <a:picLocks noGrp="1" noChangeAspect="1"/>
          </p:cNvPicPr>
          <p:nvPr>
            <p:ph sz="quarter" idx="2"/>
          </p:nvPr>
        </p:nvPicPr>
        <p:blipFill>
          <a:blip r:embed="rId2" cstate="print"/>
          <a:stretch>
            <a:fillRect/>
          </a:stretch>
        </p:blipFill>
        <p:spPr>
          <a:xfrm>
            <a:off x="914400" y="1447800"/>
            <a:ext cx="5638800" cy="4229100"/>
          </a:xfrm>
        </p:spPr>
      </p:pic>
      <p:sp>
        <p:nvSpPr>
          <p:cNvPr id="11" name="Content Placeholder 10"/>
          <p:cNvSpPr>
            <a:spLocks noGrp="1"/>
          </p:cNvSpPr>
          <p:nvPr>
            <p:ph sz="quarter" idx="4"/>
          </p:nvPr>
        </p:nvSpPr>
        <p:spPr>
          <a:xfrm flipH="1">
            <a:off x="8686800" y="1828800"/>
            <a:ext cx="457200" cy="3997840"/>
          </a:xfrm>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 toured the offices…</a:t>
            </a:r>
            <a:endParaRPr lang="en-US" dirty="0"/>
          </a:p>
        </p:txBody>
      </p:sp>
      <p:pic>
        <p:nvPicPr>
          <p:cNvPr id="4" name="Content Placeholder 3" descr="101_1714.JPG"/>
          <p:cNvPicPr>
            <a:picLocks noGrp="1" noChangeAspect="1"/>
          </p:cNvPicPr>
          <p:nvPr>
            <p:ph idx="1"/>
          </p:nvPr>
        </p:nvPicPr>
        <p:blipFill>
          <a:blip r:embed="rId2" cstate="print"/>
          <a:stretch>
            <a:fillRect/>
          </a:stretch>
        </p:blipFill>
        <p:spPr>
          <a:xfrm>
            <a:off x="457200" y="1620044"/>
            <a:ext cx="7239000" cy="4826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I spent six hours pouring over the historical archives</a:t>
            </a:r>
            <a:endParaRPr lang="en-US" dirty="0"/>
          </a:p>
        </p:txBody>
      </p:sp>
      <p:pic>
        <p:nvPicPr>
          <p:cNvPr id="4" name="Content Placeholder 3" descr="101_1790.JPG"/>
          <p:cNvPicPr>
            <a:picLocks noGrp="1" noChangeAspect="1"/>
          </p:cNvPicPr>
          <p:nvPr>
            <p:ph idx="1"/>
          </p:nvPr>
        </p:nvPicPr>
        <p:blipFill>
          <a:blip r:embed="rId2" cstate="print"/>
          <a:stretch>
            <a:fillRect/>
          </a:stretch>
        </p:blipFill>
        <p:spPr>
          <a:xfrm>
            <a:off x="5105400" y="1905000"/>
            <a:ext cx="2553234" cy="3529281"/>
          </a:xfrm>
        </p:spPr>
      </p:pic>
      <p:pic>
        <p:nvPicPr>
          <p:cNvPr id="5" name="Picture 4" descr="101_1791.JPG"/>
          <p:cNvPicPr>
            <a:picLocks noChangeAspect="1"/>
          </p:cNvPicPr>
          <p:nvPr/>
        </p:nvPicPr>
        <p:blipFill>
          <a:blip r:embed="rId3" cstate="print"/>
          <a:stretch>
            <a:fillRect/>
          </a:stretch>
        </p:blipFill>
        <p:spPr>
          <a:xfrm>
            <a:off x="457200" y="1846181"/>
            <a:ext cx="3810000" cy="2497219"/>
          </a:xfrm>
          <a:prstGeom prst="rect">
            <a:avLst/>
          </a:prstGeom>
        </p:spPr>
      </p:pic>
      <p:pic>
        <p:nvPicPr>
          <p:cNvPr id="6" name="Picture 5" descr="101_1788.JPG"/>
          <p:cNvPicPr>
            <a:picLocks noChangeAspect="1"/>
          </p:cNvPicPr>
          <p:nvPr/>
        </p:nvPicPr>
        <p:blipFill>
          <a:blip r:embed="rId4" cstate="print"/>
          <a:stretch>
            <a:fillRect/>
          </a:stretch>
        </p:blipFill>
        <p:spPr>
          <a:xfrm>
            <a:off x="1219200" y="4572000"/>
            <a:ext cx="3124200" cy="2082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548640"/>
          </a:xfrm>
        </p:spPr>
        <p:txBody>
          <a:bodyPr>
            <a:normAutofit fontScale="90000"/>
          </a:bodyPr>
          <a:lstStyle/>
          <a:p>
            <a:r>
              <a:rPr lang="en-US" dirty="0" smtClean="0"/>
              <a:t>I read for six hours!!-</a:t>
            </a:r>
            <a:endParaRPr lang="en-US" dirty="0"/>
          </a:p>
        </p:txBody>
      </p:sp>
      <p:sp>
        <p:nvSpPr>
          <p:cNvPr id="3" name="Content Placeholder 2"/>
          <p:cNvSpPr>
            <a:spLocks noGrp="1"/>
          </p:cNvSpPr>
          <p:nvPr>
            <p:ph idx="1"/>
          </p:nvPr>
        </p:nvSpPr>
        <p:spPr>
          <a:xfrm>
            <a:off x="381000" y="609600"/>
            <a:ext cx="7086600" cy="828984"/>
          </a:xfrm>
        </p:spPr>
        <p:txBody>
          <a:bodyPr>
            <a:normAutofit fontScale="25000" lnSpcReduction="20000"/>
          </a:bodyPr>
          <a:lstStyle/>
          <a:p>
            <a:r>
              <a:rPr lang="en-US" sz="6200" dirty="0" smtClean="0"/>
              <a:t>I looked through beautiful old First Edition </a:t>
            </a:r>
            <a:r>
              <a:rPr lang="en-US" sz="6200" dirty="0" smtClean="0"/>
              <a:t>books printed for art educators for the entire century- a big task</a:t>
            </a:r>
            <a:r>
              <a:rPr lang="en-US" sz="6200" dirty="0" smtClean="0"/>
              <a:t>!!!  Six hours was clearly not enough time.</a:t>
            </a:r>
          </a:p>
          <a:p>
            <a:r>
              <a:rPr lang="en-US" sz="6200" dirty="0" smtClean="0"/>
              <a:t>I saw the original “The Applied Arts Book” that eventually became School Arts Magazine.</a:t>
            </a:r>
          </a:p>
          <a:p>
            <a:pPr>
              <a:buNone/>
            </a:pPr>
            <a:endParaRPr lang="en-US" dirty="0"/>
          </a:p>
        </p:txBody>
      </p:sp>
      <p:pic>
        <p:nvPicPr>
          <p:cNvPr id="4" name="Picture 3" descr="101_1773.JPG"/>
          <p:cNvPicPr>
            <a:picLocks noChangeAspect="1"/>
          </p:cNvPicPr>
          <p:nvPr/>
        </p:nvPicPr>
        <p:blipFill>
          <a:blip r:embed="rId2" cstate="print"/>
          <a:stretch>
            <a:fillRect/>
          </a:stretch>
        </p:blipFill>
        <p:spPr>
          <a:xfrm>
            <a:off x="3505200" y="3962400"/>
            <a:ext cx="4114800" cy="2743200"/>
          </a:xfrm>
          <a:prstGeom prst="rect">
            <a:avLst/>
          </a:prstGeom>
        </p:spPr>
      </p:pic>
      <p:pic>
        <p:nvPicPr>
          <p:cNvPr id="5" name="Picture 4" descr="101_1717.JPG"/>
          <p:cNvPicPr>
            <a:picLocks noChangeAspect="1"/>
          </p:cNvPicPr>
          <p:nvPr/>
        </p:nvPicPr>
        <p:blipFill>
          <a:blip r:embed="rId3" cstate="print"/>
          <a:stretch>
            <a:fillRect/>
          </a:stretch>
        </p:blipFill>
        <p:spPr>
          <a:xfrm>
            <a:off x="114300" y="1828800"/>
            <a:ext cx="4114800" cy="274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portfolios made for classrooms were interesting- but smaller than I expected (only about 5”x7”)</a:t>
            </a:r>
            <a:endParaRPr lang="en-US" sz="2800" dirty="0"/>
          </a:p>
        </p:txBody>
      </p:sp>
      <p:pic>
        <p:nvPicPr>
          <p:cNvPr id="4" name="Content Placeholder 3" descr="101_1748.JPG"/>
          <p:cNvPicPr>
            <a:picLocks noGrp="1" noChangeAspect="1"/>
          </p:cNvPicPr>
          <p:nvPr>
            <p:ph idx="1"/>
          </p:nvPr>
        </p:nvPicPr>
        <p:blipFill>
          <a:blip r:embed="rId2" cstate="print"/>
          <a:stretch>
            <a:fillRect/>
          </a:stretch>
        </p:blipFill>
        <p:spPr>
          <a:xfrm>
            <a:off x="457200" y="1620044"/>
            <a:ext cx="4267200" cy="2844800"/>
          </a:xfrm>
        </p:spPr>
      </p:pic>
      <p:pic>
        <p:nvPicPr>
          <p:cNvPr id="5" name="Picture 4" descr="101_1754.JPG"/>
          <p:cNvPicPr>
            <a:picLocks noChangeAspect="1"/>
          </p:cNvPicPr>
          <p:nvPr/>
        </p:nvPicPr>
        <p:blipFill>
          <a:blip r:embed="rId3" cstate="print"/>
          <a:stretch>
            <a:fillRect/>
          </a:stretch>
        </p:blipFill>
        <p:spPr>
          <a:xfrm>
            <a:off x="3810000" y="3962400"/>
            <a:ext cx="3886200" cy="2590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176</TotalTime>
  <Words>570</Words>
  <Application>Microsoft Office PowerPoint</Application>
  <PresentationFormat>On-screen Show (4:3)</PresentationFormat>
  <Paragraphs>34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Opulent</vt:lpstr>
      <vt:lpstr>History of Teaching Art Term Project</vt:lpstr>
      <vt:lpstr>I drove to davis art company in worcester mass, which is 2.5 hours drive from  cape cod each way</vt:lpstr>
      <vt:lpstr>  Davis publishing still exists in the old printers building in worcester </vt:lpstr>
      <vt:lpstr>Historical Building details</vt:lpstr>
      <vt:lpstr>I met the president of the company, and other members of the davis/school arts team. </vt:lpstr>
      <vt:lpstr>First I toured the offices…</vt:lpstr>
      <vt:lpstr>Then I spent six hours pouring over the historical archives</vt:lpstr>
      <vt:lpstr>I read for six hours!!-</vt:lpstr>
      <vt:lpstr>The portfolios made for classrooms were interesting- but smaller than I expected (only about 5”x7”)</vt:lpstr>
      <vt:lpstr>I saw examples of all the teaching methods we’ve learned in class- industrial drawing, holiday art, elements of art, aesthetics, and more…</vt:lpstr>
      <vt:lpstr>The portrait of Gilbert davis, one of the founders,kept me company while the hours went by…</vt:lpstr>
      <vt:lpstr>I was not allowed to remove any books so had to study them all during this visit</vt:lpstr>
      <vt:lpstr>Other books on art education</vt:lpstr>
      <vt:lpstr>Slide 14</vt:lpstr>
      <vt:lpstr>Conclusions</vt:lpstr>
      <vt:lpstr>My project </vt:lpstr>
      <vt:lpstr>Here is the link to the timeline:</vt:lpstr>
      <vt:lpstr>It was a pleasurable day researching  the history of art education through the archives of over 100 years of publishing at davis art 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Teaching Art Term Project</dc:title>
  <dc:creator>MPS</dc:creator>
  <cp:lastModifiedBy>MPS</cp:lastModifiedBy>
  <cp:revision>18</cp:revision>
  <dcterms:created xsi:type="dcterms:W3CDTF">2011-06-18T19:38:04Z</dcterms:created>
  <dcterms:modified xsi:type="dcterms:W3CDTF">2011-06-18T22:34:40Z</dcterms:modified>
</cp:coreProperties>
</file>