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5" r:id="rId7"/>
    <p:sldId id="262" r:id="rId8"/>
    <p:sldId id="263" r:id="rId9"/>
    <p:sldId id="260" r:id="rId10"/>
    <p:sldId id="264"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5" autoAdjust="0"/>
    <p:restoredTop sz="94660"/>
  </p:normalViewPr>
  <p:slideViewPr>
    <p:cSldViewPr>
      <p:cViewPr>
        <p:scale>
          <a:sx n="75" d="100"/>
          <a:sy n="75" d="100"/>
        </p:scale>
        <p:origin x="-414"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EDE64D0-E844-4440-BFAC-0F1359416830}" type="datetimeFigureOut">
              <a:rPr lang="en-US" smtClean="0"/>
              <a:t>10/10/2011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51318C1-10A4-4BEB-B5E8-E14614EECD2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E64D0-E844-4440-BFAC-0F1359416830}" type="datetimeFigureOut">
              <a:rPr lang="en-US" smtClean="0"/>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18C1-10A4-4BEB-B5E8-E14614EECD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E64D0-E844-4440-BFAC-0F1359416830}" type="datetimeFigureOut">
              <a:rPr lang="en-US" smtClean="0"/>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18C1-10A4-4BEB-B5E8-E14614EECD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DE64D0-E844-4440-BFAC-0F1359416830}" type="datetimeFigureOut">
              <a:rPr lang="en-US" smtClean="0"/>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18C1-10A4-4BEB-B5E8-E14614EECD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E64D0-E844-4440-BFAC-0F1359416830}" type="datetimeFigureOut">
              <a:rPr lang="en-US" smtClean="0"/>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18C1-10A4-4BEB-B5E8-E14614EECD2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EDE64D0-E844-4440-BFAC-0F1359416830}" type="datetimeFigureOut">
              <a:rPr lang="en-US" smtClean="0"/>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18C1-10A4-4BEB-B5E8-E14614EECD2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DE64D0-E844-4440-BFAC-0F1359416830}" type="datetimeFigureOut">
              <a:rPr lang="en-US" smtClean="0"/>
              <a:t>10/10/2011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318C1-10A4-4BEB-B5E8-E14614EECD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E64D0-E844-4440-BFAC-0F1359416830}" type="datetimeFigureOut">
              <a:rPr lang="en-US" smtClean="0"/>
              <a:t>10/10/2011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318C1-10A4-4BEB-B5E8-E14614EECD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E64D0-E844-4440-BFAC-0F1359416830}" type="datetimeFigureOut">
              <a:rPr lang="en-US" smtClean="0"/>
              <a:t>10/10/2011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318C1-10A4-4BEB-B5E8-E14614EECD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DE64D0-E844-4440-BFAC-0F1359416830}" type="datetimeFigureOut">
              <a:rPr lang="en-US" smtClean="0"/>
              <a:t>10/10/2011</a:t>
            </a:fld>
            <a:endParaRPr lang="en-US"/>
          </a:p>
        </p:txBody>
      </p:sp>
      <p:sp>
        <p:nvSpPr>
          <p:cNvPr id="7" name="Slide Number Placeholder 6"/>
          <p:cNvSpPr>
            <a:spLocks noGrp="1"/>
          </p:cNvSpPr>
          <p:nvPr>
            <p:ph type="sldNum" sz="quarter" idx="12"/>
          </p:nvPr>
        </p:nvSpPr>
        <p:spPr/>
        <p:txBody>
          <a:bodyPr/>
          <a:lstStyle/>
          <a:p>
            <a:fld id="{B51318C1-10A4-4BEB-B5E8-E14614EECD2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E64D0-E844-4440-BFAC-0F1359416830}" type="datetimeFigureOut">
              <a:rPr lang="en-US" smtClean="0"/>
              <a:t>10/10/2011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51318C1-10A4-4BEB-B5E8-E14614EECD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EDE64D0-E844-4440-BFAC-0F1359416830}" type="datetimeFigureOut">
              <a:rPr lang="en-US" smtClean="0"/>
              <a:t>10/10/2011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51318C1-10A4-4BEB-B5E8-E14614EECD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Beauty of The Golden Ratio In Art</a:t>
            </a:r>
            <a:br>
              <a:rPr lang="en-US" dirty="0" smtClean="0"/>
            </a:br>
            <a:endParaRPr lang="en-US" sz="2200" dirty="0"/>
          </a:p>
        </p:txBody>
      </p:sp>
      <p:sp>
        <p:nvSpPr>
          <p:cNvPr id="3" name="Subtitle 2"/>
          <p:cNvSpPr>
            <a:spLocks noGrp="1"/>
          </p:cNvSpPr>
          <p:nvPr>
            <p:ph type="subTitle" idx="1"/>
          </p:nvPr>
        </p:nvSpPr>
        <p:spPr>
          <a:xfrm>
            <a:off x="4724400" y="4953000"/>
            <a:ext cx="3309803" cy="1260629"/>
          </a:xfrm>
        </p:spPr>
        <p:txBody>
          <a:bodyPr>
            <a:normAutofit/>
          </a:bodyPr>
          <a:lstStyle/>
          <a:p>
            <a:r>
              <a:rPr lang="en-US" sz="2400" dirty="0"/>
              <a:t>by </a:t>
            </a:r>
            <a:r>
              <a:rPr lang="en-US" sz="2400" dirty="0" smtClean="0"/>
              <a:t>Debra </a:t>
            </a:r>
            <a:r>
              <a:rPr lang="en-US" sz="2400" dirty="0" err="1"/>
              <a:t>Troyanos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38400"/>
            <a:ext cx="3467584" cy="2314898"/>
          </a:xfrm>
          <a:prstGeom prst="rect">
            <a:avLst/>
          </a:prstGeom>
        </p:spPr>
      </p:pic>
    </p:spTree>
    <p:extLst>
      <p:ext uri="{BB962C8B-B14F-4D97-AF65-F5344CB8AC3E}">
        <p14:creationId xmlns:p14="http://schemas.microsoft.com/office/powerpoint/2010/main" val="417661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828800"/>
            <a:ext cx="7024744" cy="1143000"/>
          </a:xfrm>
        </p:spPr>
        <p:txBody>
          <a:bodyPr>
            <a:normAutofit fontScale="90000"/>
          </a:bodyPr>
          <a:lstStyle/>
          <a:p>
            <a:r>
              <a:rPr lang="en-US" dirty="0" smtClean="0"/>
              <a:t>Artists have used it as a means to show balance and harmony in their work in an aesthetically pleasing way.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0602" y="3200400"/>
            <a:ext cx="4259021" cy="2632075"/>
          </a:xfrm>
        </p:spPr>
      </p:pic>
    </p:spTree>
    <p:extLst>
      <p:ext uri="{BB962C8B-B14F-4D97-AF65-F5344CB8AC3E}">
        <p14:creationId xmlns:p14="http://schemas.microsoft.com/office/powerpoint/2010/main" val="243973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0"/>
            <a:ext cx="7024744"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It </a:t>
            </a:r>
            <a:r>
              <a:rPr lang="en-US" dirty="0"/>
              <a:t>was used in creating some of the most magnificent architecture such as the Egyptian Pyramids, The Greek </a:t>
            </a:r>
            <a:r>
              <a:rPr lang="en-US" dirty="0" smtClean="0"/>
              <a:t>Parthenon</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8136" y="3733800"/>
            <a:ext cx="2643187" cy="18208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82" y="3733800"/>
            <a:ext cx="2826068" cy="1752600"/>
          </a:xfrm>
          <a:prstGeom prst="rect">
            <a:avLst/>
          </a:prstGeom>
        </p:spPr>
      </p:pic>
    </p:spTree>
    <p:extLst>
      <p:ext uri="{BB962C8B-B14F-4D97-AF65-F5344CB8AC3E}">
        <p14:creationId xmlns:p14="http://schemas.microsoft.com/office/powerpoint/2010/main" val="257947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24400"/>
            <a:ext cx="7024744" cy="1143000"/>
          </a:xfrm>
        </p:spPr>
        <p:txBody>
          <a:bodyPr>
            <a:normAutofit fontScale="90000"/>
          </a:bodyPr>
          <a:lstStyle/>
          <a:p>
            <a:r>
              <a:rPr lang="en-US" dirty="0" smtClean="0"/>
              <a:t>Artists and Designers Today Use The Golden Ratio to create logos, brands, products</a:t>
            </a:r>
            <a:br>
              <a:rPr lang="en-US" dirty="0" smtClean="0"/>
            </a:br>
            <a:r>
              <a:rPr lang="en-US" dirty="0" smtClean="0"/>
              <a:t>websites ,and advertising using this knowledge of our aesthetic preference to the Golden Ratio. The more visually appealing it is, the more we want it.</a:t>
            </a:r>
            <a:endParaRPr lang="en-US" dirty="0"/>
          </a:p>
        </p:txBody>
      </p:sp>
      <p:sp>
        <p:nvSpPr>
          <p:cNvPr id="5" name="Content Placeholder 4"/>
          <p:cNvSpPr>
            <a:spLocks noGrp="1"/>
          </p:cNvSpPr>
          <p:nvPr>
            <p:ph idx="1"/>
          </p:nvPr>
        </p:nvSpPr>
        <p:spPr>
          <a:xfrm>
            <a:off x="9296399" y="5181600"/>
            <a:ext cx="609600" cy="651029"/>
          </a:xfrm>
        </p:spPr>
        <p:txBody>
          <a:bodyPr/>
          <a:lstStyle/>
          <a:p>
            <a:endParaRPr lang="en-US" dirty="0"/>
          </a:p>
        </p:txBody>
      </p:sp>
    </p:spTree>
    <p:extLst>
      <p:ext uri="{BB962C8B-B14F-4D97-AF65-F5344CB8AC3E}">
        <p14:creationId xmlns:p14="http://schemas.microsoft.com/office/powerpoint/2010/main" val="272852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49" y="762000"/>
            <a:ext cx="7024744" cy="1143000"/>
          </a:xfrm>
        </p:spPr>
        <p:txBody>
          <a:bodyPr>
            <a:normAutofit fontScale="90000"/>
          </a:bodyPr>
          <a:lstStyle/>
          <a:p>
            <a:r>
              <a:rPr lang="en-US" dirty="0" smtClean="0"/>
              <a:t>Some items created using the Golden Ratio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2200" y="4191000"/>
            <a:ext cx="2147556" cy="13446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06" y="1841500"/>
            <a:ext cx="3007537" cy="16527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4" y="5237762"/>
            <a:ext cx="1657350" cy="10953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295400"/>
            <a:ext cx="3048000" cy="24844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3557587"/>
            <a:ext cx="2057400" cy="15430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1940" y="4329112"/>
            <a:ext cx="2560060" cy="1817300"/>
          </a:xfrm>
          <a:prstGeom prst="rect">
            <a:avLst/>
          </a:prstGeom>
        </p:spPr>
      </p:pic>
    </p:spTree>
    <p:extLst>
      <p:ext uri="{BB962C8B-B14F-4D97-AF65-F5344CB8AC3E}">
        <p14:creationId xmlns:p14="http://schemas.microsoft.com/office/powerpoint/2010/main" val="102274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9400"/>
            <a:ext cx="7024744" cy="1143000"/>
          </a:xfrm>
        </p:spPr>
        <p:txBody>
          <a:bodyPr>
            <a:normAutofit fontScale="90000"/>
          </a:bodyPr>
          <a:lstStyle/>
          <a:p>
            <a:r>
              <a:rPr lang="en-US" dirty="0" smtClean="0"/>
              <a:t>We often use this ratio in composing photographs or artwork using the Rule-of-Thirds</a:t>
            </a:r>
            <a:br>
              <a:rPr lang="en-US" dirty="0" smtClean="0"/>
            </a:br>
            <a:r>
              <a:rPr lang="en-US" dirty="0" smtClean="0"/>
              <a:t>in determining where to place the horizon line and subject.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8487" y="4291012"/>
            <a:ext cx="2457450" cy="1857375"/>
          </a:xfrm>
        </p:spPr>
      </p:pic>
    </p:spTree>
    <p:extLst>
      <p:ext uri="{BB962C8B-B14F-4D97-AF65-F5344CB8AC3E}">
        <p14:creationId xmlns:p14="http://schemas.microsoft.com/office/powerpoint/2010/main" val="1718008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3200"/>
            <a:ext cx="7024744" cy="1143000"/>
          </a:xfrm>
        </p:spPr>
        <p:txBody>
          <a:bodyPr>
            <a:normAutofit fontScale="90000"/>
          </a:bodyPr>
          <a:lstStyle/>
          <a:p>
            <a:r>
              <a:rPr lang="en-US" sz="3600" dirty="0" smtClean="0"/>
              <a:t>Other contemporary artists use the Golden Ratio in creating and composing other types of art such as basket-weaving, quilt-making, furniture design, jewelry design, website design and more</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3962400"/>
            <a:ext cx="2299494" cy="22994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038600"/>
            <a:ext cx="1524000" cy="1384300"/>
          </a:xfrm>
          <a:prstGeom prst="rect">
            <a:avLst/>
          </a:prstGeom>
        </p:spPr>
      </p:pic>
    </p:spTree>
    <p:extLst>
      <p:ext uri="{BB962C8B-B14F-4D97-AF65-F5344CB8AC3E}">
        <p14:creationId xmlns:p14="http://schemas.microsoft.com/office/powerpoint/2010/main" val="405071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Golden Ratio is also known as: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198251"/>
            <a:ext cx="2455371" cy="3886200"/>
          </a:xfrm>
        </p:spPr>
      </p:pic>
      <p:sp>
        <p:nvSpPr>
          <p:cNvPr id="4" name="Rectangle 3"/>
          <p:cNvSpPr/>
          <p:nvPr/>
        </p:nvSpPr>
        <p:spPr>
          <a:xfrm>
            <a:off x="4191000" y="2971800"/>
            <a:ext cx="4572000" cy="2339102"/>
          </a:xfrm>
          <a:prstGeom prst="rect">
            <a:avLst/>
          </a:prstGeom>
        </p:spPr>
        <p:txBody>
          <a:bodyPr>
            <a:spAutoFit/>
          </a:bodyPr>
          <a:lstStyle/>
          <a:p>
            <a:endParaRPr lang="en-US" dirty="0" smtClean="0"/>
          </a:p>
          <a:p>
            <a:r>
              <a:rPr lang="en-US" sz="3200" dirty="0" smtClean="0"/>
              <a:t>The Golden Proportion, The Golden Mean or </a:t>
            </a:r>
          </a:p>
          <a:p>
            <a:r>
              <a:rPr lang="en-US" sz="3200" dirty="0" smtClean="0"/>
              <a:t>The Divine Proportion </a:t>
            </a:r>
            <a:endParaRPr lang="en-US" sz="3200" dirty="0"/>
          </a:p>
        </p:txBody>
      </p:sp>
    </p:spTree>
    <p:extLst>
      <p:ext uri="{BB962C8B-B14F-4D97-AF65-F5344CB8AC3E}">
        <p14:creationId xmlns:p14="http://schemas.microsoft.com/office/powerpoint/2010/main" val="103094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7024744" cy="1143000"/>
          </a:xfrm>
        </p:spPr>
        <p:txBody>
          <a:bodyPr>
            <a:normAutofit fontScale="90000"/>
          </a:bodyPr>
          <a:lstStyle/>
          <a:p>
            <a:r>
              <a:rPr lang="en-US" dirty="0" smtClean="0"/>
              <a:t>It is found everywhere in Nature and is believed to be the proportion of creation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819400"/>
            <a:ext cx="3686175" cy="2867025"/>
          </a:xfrm>
        </p:spPr>
      </p:pic>
      <p:sp>
        <p:nvSpPr>
          <p:cNvPr id="5" name="TextBox 4"/>
          <p:cNvSpPr txBox="1"/>
          <p:nvPr/>
        </p:nvSpPr>
        <p:spPr>
          <a:xfrm>
            <a:off x="2971800" y="5791200"/>
            <a:ext cx="2836033" cy="646331"/>
          </a:xfrm>
          <a:prstGeom prst="rect">
            <a:avLst/>
          </a:prstGeom>
          <a:noFill/>
        </p:spPr>
        <p:txBody>
          <a:bodyPr wrap="none" rtlCol="0">
            <a:spAutoFit/>
          </a:bodyPr>
          <a:lstStyle/>
          <a:p>
            <a:r>
              <a:rPr lang="en-US" dirty="0" smtClean="0"/>
              <a:t>Spiral of Hurricane Irene</a:t>
            </a:r>
          </a:p>
          <a:p>
            <a:endParaRPr lang="en-US" dirty="0"/>
          </a:p>
        </p:txBody>
      </p:sp>
    </p:spTree>
    <p:extLst>
      <p:ext uri="{BB962C8B-B14F-4D97-AF65-F5344CB8AC3E}">
        <p14:creationId xmlns:p14="http://schemas.microsoft.com/office/powerpoint/2010/main" val="233730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531" y="533400"/>
            <a:ext cx="7024744" cy="1143000"/>
          </a:xfrm>
        </p:spPr>
        <p:txBody>
          <a:bodyPr>
            <a:normAutofit fontScale="90000"/>
          </a:bodyPr>
          <a:lstStyle/>
          <a:p>
            <a:r>
              <a:rPr lang="en-US" dirty="0" smtClean="0"/>
              <a:t>It is found in seashells, plants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905000"/>
            <a:ext cx="3467584" cy="231489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752600"/>
            <a:ext cx="2098028" cy="31527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572000"/>
            <a:ext cx="2781300" cy="1638300"/>
          </a:xfrm>
          <a:prstGeom prst="rect">
            <a:avLst/>
          </a:prstGeom>
        </p:spPr>
      </p:pic>
    </p:spTree>
    <p:extLst>
      <p:ext uri="{BB962C8B-B14F-4D97-AF65-F5344CB8AC3E}">
        <p14:creationId xmlns:p14="http://schemas.microsoft.com/office/powerpoint/2010/main" val="298940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seen in the design of the cosmos, our universe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3376" y="2286001"/>
            <a:ext cx="3902623" cy="3125208"/>
          </a:xfrm>
        </p:spPr>
      </p:pic>
    </p:spTree>
    <p:extLst>
      <p:ext uri="{BB962C8B-B14F-4D97-AF65-F5344CB8AC3E}">
        <p14:creationId xmlns:p14="http://schemas.microsoft.com/office/powerpoint/2010/main" val="261664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7024744" cy="1143000"/>
          </a:xfrm>
        </p:spPr>
        <p:txBody>
          <a:bodyPr>
            <a:normAutofit fontScale="90000"/>
          </a:bodyPr>
          <a:lstStyle/>
          <a:p>
            <a:r>
              <a:rPr lang="en-US" dirty="0" smtClean="0"/>
              <a:t>The Golden Ratio is considered the most pleasing to the human eye, and the proportions are what we intuitively feel is beautiful.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3995530"/>
            <a:ext cx="3467100" cy="2148095"/>
          </a:xfrm>
        </p:spPr>
      </p:pic>
      <p:sp>
        <p:nvSpPr>
          <p:cNvPr id="5" name="TextBox 4"/>
          <p:cNvSpPr txBox="1"/>
          <p:nvPr/>
        </p:nvSpPr>
        <p:spPr>
          <a:xfrm>
            <a:off x="838200" y="3733800"/>
            <a:ext cx="3124200" cy="2308324"/>
          </a:xfrm>
          <a:prstGeom prst="rect">
            <a:avLst/>
          </a:prstGeom>
          <a:noFill/>
        </p:spPr>
        <p:txBody>
          <a:bodyPr wrap="square" rtlCol="0">
            <a:spAutoFit/>
          </a:bodyPr>
          <a:lstStyle/>
          <a:p>
            <a:r>
              <a:rPr lang="en-US" sz="2400" dirty="0" smtClean="0"/>
              <a:t>It can be found in nature, art, music, poetry, architecture, mathematics, and more.</a:t>
            </a:r>
            <a:endParaRPr lang="en-US" sz="2400" dirty="0"/>
          </a:p>
        </p:txBody>
      </p:sp>
    </p:spTree>
    <p:extLst>
      <p:ext uri="{BB962C8B-B14F-4D97-AF65-F5344CB8AC3E}">
        <p14:creationId xmlns:p14="http://schemas.microsoft.com/office/powerpoint/2010/main" val="51922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seen in humans, our body and face proportions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3048000"/>
            <a:ext cx="2390775" cy="19145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286000"/>
            <a:ext cx="2981325" cy="3886200"/>
          </a:xfrm>
          <a:prstGeom prst="rect">
            <a:avLst/>
          </a:prstGeom>
        </p:spPr>
      </p:pic>
    </p:spTree>
    <p:extLst>
      <p:ext uri="{BB962C8B-B14F-4D97-AF65-F5344CB8AC3E}">
        <p14:creationId xmlns:p14="http://schemas.microsoft.com/office/powerpoint/2010/main" val="122716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our DNA….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667000"/>
            <a:ext cx="1809750" cy="28479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2476500"/>
            <a:ext cx="2466976" cy="3289301"/>
          </a:xfrm>
          <a:prstGeom prst="rect">
            <a:avLst/>
          </a:prstGeom>
        </p:spPr>
      </p:pic>
    </p:spTree>
    <p:extLst>
      <p:ext uri="{BB962C8B-B14F-4D97-AF65-F5344CB8AC3E}">
        <p14:creationId xmlns:p14="http://schemas.microsoft.com/office/powerpoint/2010/main" val="280862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28" y="1255486"/>
            <a:ext cx="7024744" cy="1143000"/>
          </a:xfrm>
        </p:spPr>
        <p:txBody>
          <a:bodyPr>
            <a:normAutofit fontScale="90000"/>
          </a:bodyPr>
          <a:lstStyle/>
          <a:p>
            <a:r>
              <a:rPr lang="en-US" dirty="0" smtClean="0"/>
              <a:t>After it was discovered, artists such as Leonardo </a:t>
            </a:r>
            <a:r>
              <a:rPr lang="en-US" dirty="0" err="1" smtClean="0"/>
              <a:t>DaVinci</a:t>
            </a:r>
            <a:r>
              <a:rPr lang="en-US" dirty="0" smtClean="0"/>
              <a:t> used it in their 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590800"/>
            <a:ext cx="1905000" cy="2857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514600"/>
            <a:ext cx="2981325" cy="381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971800"/>
            <a:ext cx="1768255" cy="2381250"/>
          </a:xfrm>
          <a:prstGeom prst="rect">
            <a:avLst/>
          </a:prstGeom>
        </p:spPr>
      </p:pic>
    </p:spTree>
    <p:extLst>
      <p:ext uri="{BB962C8B-B14F-4D97-AF65-F5344CB8AC3E}">
        <p14:creationId xmlns:p14="http://schemas.microsoft.com/office/powerpoint/2010/main" val="999791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75</TotalTime>
  <Words>230</Words>
  <Application>Microsoft Office PowerPoint</Application>
  <PresentationFormat>On-screen Show (4:3)</PresentationFormat>
  <Paragraphs>21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The Beauty of The Golden Ratio In Art </vt:lpstr>
      <vt:lpstr>The Golden Ratio is also known as:</vt:lpstr>
      <vt:lpstr>It is found everywhere in Nature and is believed to be the proportion of creation</vt:lpstr>
      <vt:lpstr>It is found in seashells, plants</vt:lpstr>
      <vt:lpstr>It is seen in the design of the cosmos, our universe</vt:lpstr>
      <vt:lpstr>The Golden Ratio is considered the most pleasing to the human eye, and the proportions are what we intuitively feel is beautiful.</vt:lpstr>
      <vt:lpstr>It is seen in humans, our body and face proportions</vt:lpstr>
      <vt:lpstr>Even our DNA….</vt:lpstr>
      <vt:lpstr>After it was discovered, artists such as Leonardo DaVinci used it in their art</vt:lpstr>
      <vt:lpstr>Artists have used it as a means to show balance and harmony in their work in an aesthetically pleasing way. </vt:lpstr>
      <vt:lpstr>   It was used in creating some of the most magnificent architecture such as the Egyptian Pyramids, The Greek Parthenon.</vt:lpstr>
      <vt:lpstr>Artists and Designers Today Use The Golden Ratio to create logos, brands, products websites ,and advertising using this knowledge of our aesthetic preference to the Golden Ratio. The more visually appealing it is, the more we want it.</vt:lpstr>
      <vt:lpstr>Some items created using the Golden Ratio</vt:lpstr>
      <vt:lpstr>We often use this ratio in composing photographs or artwork using the Rule-of-Thirds in determining where to place the horizon line and subject.</vt:lpstr>
      <vt:lpstr>Other contemporary artists use the Golden Ratio in creating and composing other types of art such as basket-weaving, quilt-making, furniture design, jewelry design, website design and more.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Beauty of The Golden Ratio In Art</dc:title>
  <dc:creator>Owner</dc:creator>
  <cp:lastModifiedBy>Owner</cp:lastModifiedBy>
  <cp:revision>9</cp:revision>
  <dcterms:created xsi:type="dcterms:W3CDTF">2011-10-11T03:19:56Z</dcterms:created>
  <dcterms:modified xsi:type="dcterms:W3CDTF">2011-10-11T04:35:49Z</dcterms:modified>
</cp:coreProperties>
</file>